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256" r:id="rId2"/>
    <p:sldId id="365" r:id="rId3"/>
    <p:sldId id="366" r:id="rId4"/>
    <p:sldId id="373" r:id="rId5"/>
    <p:sldId id="367" r:id="rId6"/>
    <p:sldId id="368" r:id="rId7"/>
    <p:sldId id="369" r:id="rId8"/>
    <p:sldId id="325" r:id="rId9"/>
    <p:sldId id="370" r:id="rId10"/>
    <p:sldId id="375" r:id="rId11"/>
    <p:sldId id="377" r:id="rId12"/>
    <p:sldId id="374" r:id="rId13"/>
    <p:sldId id="383" r:id="rId14"/>
    <p:sldId id="384" r:id="rId15"/>
    <p:sldId id="376" r:id="rId16"/>
    <p:sldId id="337" r:id="rId17"/>
    <p:sldId id="351" r:id="rId18"/>
    <p:sldId id="352" r:id="rId19"/>
    <p:sldId id="356" r:id="rId20"/>
    <p:sldId id="358" r:id="rId21"/>
    <p:sldId id="357" r:id="rId22"/>
    <p:sldId id="359" r:id="rId23"/>
    <p:sldId id="361" r:id="rId24"/>
    <p:sldId id="360" r:id="rId25"/>
    <p:sldId id="363" r:id="rId26"/>
    <p:sldId id="294" r:id="rId27"/>
    <p:sldId id="269" r:id="rId28"/>
    <p:sldId id="355" r:id="rId29"/>
    <p:sldId id="372" r:id="rId30"/>
    <p:sldId id="362" r:id="rId31"/>
    <p:sldId id="338" r:id="rId32"/>
    <p:sldId id="342" r:id="rId33"/>
    <p:sldId id="340" r:id="rId34"/>
    <p:sldId id="343" r:id="rId35"/>
    <p:sldId id="378" r:id="rId36"/>
    <p:sldId id="380" r:id="rId37"/>
    <p:sldId id="381" r:id="rId38"/>
    <p:sldId id="364" r:id="rId39"/>
    <p:sldId id="382" r:id="rId40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rgbClr val="000008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rgbClr val="000008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rgbClr val="000008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rgbClr val="000008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rgbClr val="000008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rgbClr val="000008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rgbClr val="000008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rgbClr val="000008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rgbClr val="000008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8"/>
    <a:srgbClr val="FF3300"/>
    <a:srgbClr val="20026C"/>
    <a:srgbClr val="6D49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0" autoAdjust="0"/>
    <p:restoredTop sz="90929"/>
  </p:normalViewPr>
  <p:slideViewPr>
    <p:cSldViewPr snapToObjects="1">
      <p:cViewPr>
        <p:scale>
          <a:sx n="100" d="100"/>
          <a:sy n="100" d="100"/>
        </p:scale>
        <p:origin x="-5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2076" y="-90"/>
      </p:cViewPr>
      <p:guideLst>
        <p:guide orient="horz" pos="3222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8" tIns="47509" rIns="95018" bIns="47509" numCol="1" anchor="t" anchorCtr="0" compatLnSpc="1">
            <a:prstTxWarp prst="textNoShape">
              <a:avLst/>
            </a:prstTxWarp>
          </a:bodyPr>
          <a:lstStyle>
            <a:lvl1pPr algn="l" defTabSz="950718" eaLnBrk="0" hangingPunct="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8" tIns="47509" rIns="95018" bIns="47509" numCol="1" anchor="t" anchorCtr="0" compatLnSpc="1">
            <a:prstTxWarp prst="textNoShape">
              <a:avLst/>
            </a:prstTxWarp>
          </a:bodyPr>
          <a:lstStyle>
            <a:lvl1pPr algn="r" defTabSz="950718" eaLnBrk="0" hangingPunct="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8" tIns="47509" rIns="95018" bIns="47509" numCol="1" anchor="b" anchorCtr="0" compatLnSpc="1">
            <a:prstTxWarp prst="textNoShape">
              <a:avLst/>
            </a:prstTxWarp>
          </a:bodyPr>
          <a:lstStyle>
            <a:lvl1pPr algn="l" defTabSz="950718" eaLnBrk="0" hangingPunct="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8" tIns="47509" rIns="95018" bIns="47509" numCol="1" anchor="b" anchorCtr="0" compatLnSpc="1">
            <a:prstTxWarp prst="textNoShape">
              <a:avLst/>
            </a:prstTxWarp>
          </a:bodyPr>
          <a:lstStyle>
            <a:lvl1pPr algn="r" defTabSz="950718" eaLnBrk="0" hangingPunct="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60E0E9-BEB1-4EB8-A224-671C6AC7291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8" tIns="47509" rIns="95018" bIns="47509" numCol="1" anchor="t" anchorCtr="0" compatLnSpc="1">
            <a:prstTxWarp prst="textNoShape">
              <a:avLst/>
            </a:prstTxWarp>
          </a:bodyPr>
          <a:lstStyle>
            <a:lvl1pPr algn="l" defTabSz="950718" eaLnBrk="0" hangingPunct="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8" tIns="47509" rIns="95018" bIns="47509" numCol="1" anchor="t" anchorCtr="0" compatLnSpc="1">
            <a:prstTxWarp prst="textNoShape">
              <a:avLst/>
            </a:prstTxWarp>
          </a:bodyPr>
          <a:lstStyle>
            <a:lvl1pPr algn="r" defTabSz="950718" eaLnBrk="0" hangingPunct="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101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8" tIns="47509" rIns="95018" bIns="47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0"/>
            <a:r>
              <a:rPr lang="fr-FR" noProof="0" smtClean="0"/>
              <a:t>Deuxième niveau</a:t>
            </a:r>
          </a:p>
          <a:p>
            <a:pPr lvl="0"/>
            <a:r>
              <a:rPr lang="fr-FR" noProof="0" smtClean="0"/>
              <a:t>Troisième niveau</a:t>
            </a:r>
          </a:p>
          <a:p>
            <a:pPr lvl="0"/>
            <a:r>
              <a:rPr lang="fr-FR" noProof="0" smtClean="0"/>
              <a:t>Quatrième niveau</a:t>
            </a:r>
          </a:p>
          <a:p>
            <a:pPr lvl="0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8" tIns="47509" rIns="95018" bIns="47509" numCol="1" anchor="b" anchorCtr="0" compatLnSpc="1">
            <a:prstTxWarp prst="textNoShape">
              <a:avLst/>
            </a:prstTxWarp>
          </a:bodyPr>
          <a:lstStyle>
            <a:lvl1pPr algn="l" defTabSz="950718" eaLnBrk="0" hangingPunct="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8" tIns="47509" rIns="95018" bIns="47509" numCol="1" anchor="b" anchorCtr="0" compatLnSpc="1">
            <a:prstTxWarp prst="textNoShape">
              <a:avLst/>
            </a:prstTxWarp>
          </a:bodyPr>
          <a:lstStyle>
            <a:lvl1pPr algn="r" defTabSz="950718" eaLnBrk="0" hangingPunct="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D6CC1C-EFFA-4CF4-B265-118AC095474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9F1B7AD-7CF5-4313-A620-494F7F445491}" type="slidenum">
              <a:rPr lang="en-GB" smtClean="0"/>
              <a:pPr defTabSz="947738"/>
              <a:t>1</a:t>
            </a:fld>
            <a:endParaRPr lang="en-GB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2E144A25-2BDF-4476-9AB1-3D0E98A6F8C1}" type="slidenum">
              <a:rPr lang="en-GB" smtClean="0"/>
              <a:pPr defTabSz="947738"/>
              <a:t>34</a:t>
            </a:fld>
            <a:endParaRPr lang="en-GB" smtClean="0"/>
          </a:p>
        </p:txBody>
      </p:sp>
      <p:sp>
        <p:nvSpPr>
          <p:cNvPr id="5325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26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1282700 w 1429"/>
              <a:gd name="T1" fmla="*/ 449262 h 1707"/>
              <a:gd name="T2" fmla="*/ 1068388 w 1429"/>
              <a:gd name="T3" fmla="*/ 400050 h 1707"/>
              <a:gd name="T4" fmla="*/ 1038225 w 1429"/>
              <a:gd name="T5" fmla="*/ 0 h 1707"/>
              <a:gd name="T6" fmla="*/ 774700 w 1429"/>
              <a:gd name="T7" fmla="*/ 20637 h 1707"/>
              <a:gd name="T8" fmla="*/ 755650 w 1429"/>
              <a:gd name="T9" fmla="*/ 400050 h 1707"/>
              <a:gd name="T10" fmla="*/ 579438 w 1429"/>
              <a:gd name="T11" fmla="*/ 460375 h 1707"/>
              <a:gd name="T12" fmla="*/ 327025 w 1429"/>
              <a:gd name="T13" fmla="*/ 136525 h 1707"/>
              <a:gd name="T14" fmla="*/ 150813 w 1429"/>
              <a:gd name="T15" fmla="*/ 234950 h 1707"/>
              <a:gd name="T16" fmla="*/ 317500 w 1429"/>
              <a:gd name="T17" fmla="*/ 596900 h 1707"/>
              <a:gd name="T18" fmla="*/ 200025 w 1429"/>
              <a:gd name="T19" fmla="*/ 714375 h 1707"/>
              <a:gd name="T20" fmla="*/ 0 w 1429"/>
              <a:gd name="T21" fmla="*/ 671512 h 1707"/>
              <a:gd name="T22" fmla="*/ 0 w 1429"/>
              <a:gd name="T23" fmla="*/ 2020887 h 1707"/>
              <a:gd name="T24" fmla="*/ 160338 w 1429"/>
              <a:gd name="T25" fmla="*/ 1946275 h 1707"/>
              <a:gd name="T26" fmla="*/ 287338 w 1429"/>
              <a:gd name="T27" fmla="*/ 2073275 h 1707"/>
              <a:gd name="T28" fmla="*/ 111125 w 1429"/>
              <a:gd name="T29" fmla="*/ 2395537 h 1707"/>
              <a:gd name="T30" fmla="*/ 277813 w 1429"/>
              <a:gd name="T31" fmla="*/ 2533650 h 1707"/>
              <a:gd name="T32" fmla="*/ 579438 w 1429"/>
              <a:gd name="T33" fmla="*/ 2239962 h 1707"/>
              <a:gd name="T34" fmla="*/ 755650 w 1429"/>
              <a:gd name="T35" fmla="*/ 2298700 h 1707"/>
              <a:gd name="T36" fmla="*/ 795338 w 1429"/>
              <a:gd name="T37" fmla="*/ 2698750 h 1707"/>
              <a:gd name="T38" fmla="*/ 1058863 w 1429"/>
              <a:gd name="T39" fmla="*/ 2709862 h 1707"/>
              <a:gd name="T40" fmla="*/ 1087438 w 1429"/>
              <a:gd name="T41" fmla="*/ 2289175 h 1707"/>
              <a:gd name="T42" fmla="*/ 1311275 w 1429"/>
              <a:gd name="T43" fmla="*/ 2230437 h 1707"/>
              <a:gd name="T44" fmla="*/ 1576388 w 1429"/>
              <a:gd name="T45" fmla="*/ 2524125 h 1707"/>
              <a:gd name="T46" fmla="*/ 1751013 w 1429"/>
              <a:gd name="T47" fmla="*/ 2416175 h 1707"/>
              <a:gd name="T48" fmla="*/ 1576388 w 1429"/>
              <a:gd name="T49" fmla="*/ 2063750 h 1707"/>
              <a:gd name="T50" fmla="*/ 1693863 w 1429"/>
              <a:gd name="T51" fmla="*/ 1916112 h 1707"/>
              <a:gd name="T52" fmla="*/ 2044700 w 1429"/>
              <a:gd name="T53" fmla="*/ 2082800 h 1707"/>
              <a:gd name="T54" fmla="*/ 2151063 w 1429"/>
              <a:gd name="T55" fmla="*/ 1898650 h 1707"/>
              <a:gd name="T56" fmla="*/ 1830388 w 1429"/>
              <a:gd name="T57" fmla="*/ 1662112 h 1707"/>
              <a:gd name="T58" fmla="*/ 1868488 w 1429"/>
              <a:gd name="T59" fmla="*/ 1457325 h 1707"/>
              <a:gd name="T60" fmla="*/ 2268538 w 1429"/>
              <a:gd name="T61" fmla="*/ 1419225 h 1707"/>
              <a:gd name="T62" fmla="*/ 2259013 w 1429"/>
              <a:gd name="T63" fmla="*/ 1212850 h 1707"/>
              <a:gd name="T64" fmla="*/ 1858963 w 1429"/>
              <a:gd name="T65" fmla="*/ 1154112 h 1707"/>
              <a:gd name="T66" fmla="*/ 1819275 w 1429"/>
              <a:gd name="T67" fmla="*/ 998537 h 1707"/>
              <a:gd name="T68" fmla="*/ 2141538 w 1429"/>
              <a:gd name="T69" fmla="*/ 773112 h 1707"/>
              <a:gd name="T70" fmla="*/ 2035175 w 1429"/>
              <a:gd name="T71" fmla="*/ 587375 h 1707"/>
              <a:gd name="T72" fmla="*/ 1673225 w 1429"/>
              <a:gd name="T73" fmla="*/ 733425 h 1707"/>
              <a:gd name="T74" fmla="*/ 1555750 w 1429"/>
              <a:gd name="T75" fmla="*/ 615950 h 1707"/>
              <a:gd name="T76" fmla="*/ 1741488 w 1429"/>
              <a:gd name="T77" fmla="*/ 274637 h 1707"/>
              <a:gd name="T78" fmla="*/ 1565275 w 1429"/>
              <a:gd name="T79" fmla="*/ 166687 h 1707"/>
              <a:gd name="T80" fmla="*/ 1282700 w 1429"/>
              <a:gd name="T81" fmla="*/ 449262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Freeform 1027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531813 w 528"/>
              <a:gd name="T1" fmla="*/ 88900 h 496"/>
              <a:gd name="T2" fmla="*/ 465138 w 528"/>
              <a:gd name="T3" fmla="*/ 73025 h 496"/>
              <a:gd name="T4" fmla="*/ 457200 w 528"/>
              <a:gd name="T5" fmla="*/ 0 h 496"/>
              <a:gd name="T6" fmla="*/ 377825 w 528"/>
              <a:gd name="T7" fmla="*/ 0 h 496"/>
              <a:gd name="T8" fmla="*/ 368300 w 528"/>
              <a:gd name="T9" fmla="*/ 73025 h 496"/>
              <a:gd name="T10" fmla="*/ 314325 w 528"/>
              <a:gd name="T11" fmla="*/ 92075 h 496"/>
              <a:gd name="T12" fmla="*/ 231775 w 528"/>
              <a:gd name="T13" fmla="*/ 0 h 496"/>
              <a:gd name="T14" fmla="*/ 180975 w 528"/>
              <a:gd name="T15" fmla="*/ 22225 h 496"/>
              <a:gd name="T16" fmla="*/ 233363 w 528"/>
              <a:gd name="T17" fmla="*/ 133350 h 496"/>
              <a:gd name="T18" fmla="*/ 196850 w 528"/>
              <a:gd name="T19" fmla="*/ 169863 h 496"/>
              <a:gd name="T20" fmla="*/ 79375 w 528"/>
              <a:gd name="T21" fmla="*/ 128588 h 496"/>
              <a:gd name="T22" fmla="*/ 50800 w 528"/>
              <a:gd name="T23" fmla="*/ 173038 h 496"/>
              <a:gd name="T24" fmla="*/ 142875 w 528"/>
              <a:gd name="T25" fmla="*/ 252413 h 496"/>
              <a:gd name="T26" fmla="*/ 127000 w 528"/>
              <a:gd name="T27" fmla="*/ 312738 h 496"/>
              <a:gd name="T28" fmla="*/ 3175 w 528"/>
              <a:gd name="T29" fmla="*/ 320675 h 496"/>
              <a:gd name="T30" fmla="*/ 0 w 528"/>
              <a:gd name="T31" fmla="*/ 387350 h 496"/>
              <a:gd name="T32" fmla="*/ 127000 w 528"/>
              <a:gd name="T33" fmla="*/ 406400 h 496"/>
              <a:gd name="T34" fmla="*/ 139700 w 528"/>
              <a:gd name="T35" fmla="*/ 463550 h 496"/>
              <a:gd name="T36" fmla="*/ 46038 w 528"/>
              <a:gd name="T37" fmla="*/ 547688 h 496"/>
              <a:gd name="T38" fmla="*/ 79375 w 528"/>
              <a:gd name="T39" fmla="*/ 600075 h 496"/>
              <a:gd name="T40" fmla="*/ 184150 w 528"/>
              <a:gd name="T41" fmla="*/ 550863 h 496"/>
              <a:gd name="T42" fmla="*/ 223838 w 528"/>
              <a:gd name="T43" fmla="*/ 590550 h 496"/>
              <a:gd name="T44" fmla="*/ 169863 w 528"/>
              <a:gd name="T45" fmla="*/ 690563 h 496"/>
              <a:gd name="T46" fmla="*/ 220663 w 528"/>
              <a:gd name="T47" fmla="*/ 733425 h 496"/>
              <a:gd name="T48" fmla="*/ 314325 w 528"/>
              <a:gd name="T49" fmla="*/ 641350 h 496"/>
              <a:gd name="T50" fmla="*/ 368300 w 528"/>
              <a:gd name="T51" fmla="*/ 660400 h 496"/>
              <a:gd name="T52" fmla="*/ 381000 w 528"/>
              <a:gd name="T53" fmla="*/ 784225 h 496"/>
              <a:gd name="T54" fmla="*/ 463550 w 528"/>
              <a:gd name="T55" fmla="*/ 787400 h 496"/>
              <a:gd name="T56" fmla="*/ 471488 w 528"/>
              <a:gd name="T57" fmla="*/ 657225 h 496"/>
              <a:gd name="T58" fmla="*/ 541338 w 528"/>
              <a:gd name="T59" fmla="*/ 639763 h 496"/>
              <a:gd name="T60" fmla="*/ 623888 w 528"/>
              <a:gd name="T61" fmla="*/ 730250 h 496"/>
              <a:gd name="T62" fmla="*/ 677863 w 528"/>
              <a:gd name="T63" fmla="*/ 696913 h 496"/>
              <a:gd name="T64" fmla="*/ 623888 w 528"/>
              <a:gd name="T65" fmla="*/ 587375 h 496"/>
              <a:gd name="T66" fmla="*/ 660400 w 528"/>
              <a:gd name="T67" fmla="*/ 541338 h 496"/>
              <a:gd name="T68" fmla="*/ 768350 w 528"/>
              <a:gd name="T69" fmla="*/ 593725 h 496"/>
              <a:gd name="T70" fmla="*/ 801688 w 528"/>
              <a:gd name="T71" fmla="*/ 536575 h 496"/>
              <a:gd name="T72" fmla="*/ 701675 w 528"/>
              <a:gd name="T73" fmla="*/ 463550 h 496"/>
              <a:gd name="T74" fmla="*/ 714375 w 528"/>
              <a:gd name="T75" fmla="*/ 400050 h 496"/>
              <a:gd name="T76" fmla="*/ 838200 w 528"/>
              <a:gd name="T77" fmla="*/ 387350 h 496"/>
              <a:gd name="T78" fmla="*/ 835025 w 528"/>
              <a:gd name="T79" fmla="*/ 323850 h 496"/>
              <a:gd name="T80" fmla="*/ 711200 w 528"/>
              <a:gd name="T81" fmla="*/ 306388 h 496"/>
              <a:gd name="T82" fmla="*/ 698500 w 528"/>
              <a:gd name="T83" fmla="*/ 257175 h 496"/>
              <a:gd name="T84" fmla="*/ 798513 w 528"/>
              <a:gd name="T85" fmla="*/ 188913 h 496"/>
              <a:gd name="T86" fmla="*/ 765175 w 528"/>
              <a:gd name="T87" fmla="*/ 130175 h 496"/>
              <a:gd name="T88" fmla="*/ 654050 w 528"/>
              <a:gd name="T89" fmla="*/ 176213 h 496"/>
              <a:gd name="T90" fmla="*/ 617538 w 528"/>
              <a:gd name="T91" fmla="*/ 139700 h 496"/>
              <a:gd name="T92" fmla="*/ 674688 w 528"/>
              <a:gd name="T93" fmla="*/ 33338 h 496"/>
              <a:gd name="T94" fmla="*/ 620713 w 528"/>
              <a:gd name="T95" fmla="*/ 0 h 496"/>
              <a:gd name="T96" fmla="*/ 531813 w 528"/>
              <a:gd name="T97" fmla="*/ 88900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Freeform 1028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40376 w 2312"/>
              <a:gd name="T1" fmla="*/ 376882 h 2313"/>
              <a:gd name="T2" fmla="*/ 1259961 w 2312"/>
              <a:gd name="T3" fmla="*/ 335661 h 2313"/>
              <a:gd name="T4" fmla="*/ 1235449 w 2312"/>
              <a:gd name="T5" fmla="*/ 0 h 2313"/>
              <a:gd name="T6" fmla="*/ 1014833 w 2312"/>
              <a:gd name="T7" fmla="*/ 16685 h 2313"/>
              <a:gd name="T8" fmla="*/ 998164 w 2312"/>
              <a:gd name="T9" fmla="*/ 335661 h 2313"/>
              <a:gd name="T10" fmla="*/ 851087 w 2312"/>
              <a:gd name="T11" fmla="*/ 385715 h 2313"/>
              <a:gd name="T12" fmla="*/ 638315 w 2312"/>
              <a:gd name="T13" fmla="*/ 114831 h 2313"/>
              <a:gd name="T14" fmla="*/ 491238 w 2312"/>
              <a:gd name="T15" fmla="*/ 197274 h 2313"/>
              <a:gd name="T16" fmla="*/ 630471 w 2312"/>
              <a:gd name="T17" fmla="*/ 499565 h 2313"/>
              <a:gd name="T18" fmla="*/ 532419 w 2312"/>
              <a:gd name="T19" fmla="*/ 598693 h 2313"/>
              <a:gd name="T20" fmla="*/ 212772 w 2312"/>
              <a:gd name="T21" fmla="*/ 483861 h 2313"/>
              <a:gd name="T22" fmla="*/ 139233 w 2312"/>
              <a:gd name="T23" fmla="*/ 606544 h 2313"/>
              <a:gd name="T24" fmla="*/ 384362 w 2312"/>
              <a:gd name="T25" fmla="*/ 819522 h 2313"/>
              <a:gd name="T26" fmla="*/ 344161 w 2312"/>
              <a:gd name="T27" fmla="*/ 983426 h 2313"/>
              <a:gd name="T28" fmla="*/ 7844 w 2312"/>
              <a:gd name="T29" fmla="*/ 1007963 h 2313"/>
              <a:gd name="T30" fmla="*/ 0 w 2312"/>
              <a:gd name="T31" fmla="*/ 1188552 h 2313"/>
              <a:gd name="T32" fmla="*/ 344161 w 2312"/>
              <a:gd name="T33" fmla="*/ 1237625 h 2313"/>
              <a:gd name="T34" fmla="*/ 376518 w 2312"/>
              <a:gd name="T35" fmla="*/ 1392697 h 2313"/>
              <a:gd name="T36" fmla="*/ 122564 w 2312"/>
              <a:gd name="T37" fmla="*/ 1622359 h 2313"/>
              <a:gd name="T38" fmla="*/ 212772 w 2312"/>
              <a:gd name="T39" fmla="*/ 1761727 h 2313"/>
              <a:gd name="T40" fmla="*/ 499082 w 2312"/>
              <a:gd name="T41" fmla="*/ 1630211 h 2313"/>
              <a:gd name="T42" fmla="*/ 605958 w 2312"/>
              <a:gd name="T43" fmla="*/ 1737190 h 2313"/>
              <a:gd name="T44" fmla="*/ 457900 w 2312"/>
              <a:gd name="T45" fmla="*/ 2007093 h 2313"/>
              <a:gd name="T46" fmla="*/ 597133 w 2312"/>
              <a:gd name="T47" fmla="*/ 2121924 h 2313"/>
              <a:gd name="T48" fmla="*/ 851087 w 2312"/>
              <a:gd name="T49" fmla="*/ 1876558 h 2313"/>
              <a:gd name="T50" fmla="*/ 998164 w 2312"/>
              <a:gd name="T51" fmla="*/ 1925631 h 2313"/>
              <a:gd name="T52" fmla="*/ 1031501 w 2312"/>
              <a:gd name="T53" fmla="*/ 2261292 h 2313"/>
              <a:gd name="T54" fmla="*/ 1252117 w 2312"/>
              <a:gd name="T55" fmla="*/ 2270125 h 2313"/>
              <a:gd name="T56" fmla="*/ 1276630 w 2312"/>
              <a:gd name="T57" fmla="*/ 1917780 h 2313"/>
              <a:gd name="T58" fmla="*/ 1464889 w 2312"/>
              <a:gd name="T59" fmla="*/ 1868706 h 2313"/>
              <a:gd name="T60" fmla="*/ 1686485 w 2312"/>
              <a:gd name="T61" fmla="*/ 2114072 h 2313"/>
              <a:gd name="T62" fmla="*/ 1833563 w 2312"/>
              <a:gd name="T63" fmla="*/ 2023778 h 2313"/>
              <a:gd name="T64" fmla="*/ 1686485 w 2312"/>
              <a:gd name="T65" fmla="*/ 1729339 h 2313"/>
              <a:gd name="T66" fmla="*/ 1784537 w 2312"/>
              <a:gd name="T67" fmla="*/ 1605674 h 2313"/>
              <a:gd name="T68" fmla="*/ 2078691 w 2312"/>
              <a:gd name="T69" fmla="*/ 1745042 h 2313"/>
              <a:gd name="T70" fmla="*/ 2168899 w 2312"/>
              <a:gd name="T71" fmla="*/ 1589971 h 2313"/>
              <a:gd name="T72" fmla="*/ 1899257 w 2312"/>
              <a:gd name="T73" fmla="*/ 1392697 h 2313"/>
              <a:gd name="T74" fmla="*/ 1931614 w 2312"/>
              <a:gd name="T75" fmla="*/ 1220941 h 2313"/>
              <a:gd name="T76" fmla="*/ 2266950 w 2312"/>
              <a:gd name="T77" fmla="*/ 1188552 h 2313"/>
              <a:gd name="T78" fmla="*/ 2259106 w 2312"/>
              <a:gd name="T79" fmla="*/ 1015815 h 2313"/>
              <a:gd name="T80" fmla="*/ 1923770 w 2312"/>
              <a:gd name="T81" fmla="*/ 966742 h 2313"/>
              <a:gd name="T82" fmla="*/ 1890432 w 2312"/>
              <a:gd name="T83" fmla="*/ 836207 h 2313"/>
              <a:gd name="T84" fmla="*/ 2161054 w 2312"/>
              <a:gd name="T85" fmla="*/ 647766 h 2313"/>
              <a:gd name="T86" fmla="*/ 2070847 w 2312"/>
              <a:gd name="T87" fmla="*/ 491713 h 2313"/>
              <a:gd name="T88" fmla="*/ 1767868 w 2312"/>
              <a:gd name="T89" fmla="*/ 614396 h 2313"/>
              <a:gd name="T90" fmla="*/ 1669817 w 2312"/>
              <a:gd name="T91" fmla="*/ 516250 h 2313"/>
              <a:gd name="T92" fmla="*/ 1824738 w 2312"/>
              <a:gd name="T93" fmla="*/ 229662 h 2313"/>
              <a:gd name="T94" fmla="*/ 1677661 w 2312"/>
              <a:gd name="T95" fmla="*/ 139368 h 2313"/>
              <a:gd name="T96" fmla="*/ 1440376 w 2312"/>
              <a:gd name="T97" fmla="*/ 37688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Freeform 1029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332038 w 2312"/>
              <a:gd name="T1" fmla="*/ 609600 h 2313"/>
              <a:gd name="T2" fmla="*/ 2039938 w 2312"/>
              <a:gd name="T3" fmla="*/ 542925 h 2313"/>
              <a:gd name="T4" fmla="*/ 2000250 w 2312"/>
              <a:gd name="T5" fmla="*/ 0 h 2313"/>
              <a:gd name="T6" fmla="*/ 1643063 w 2312"/>
              <a:gd name="T7" fmla="*/ 26988 h 2313"/>
              <a:gd name="T8" fmla="*/ 1616075 w 2312"/>
              <a:gd name="T9" fmla="*/ 542925 h 2313"/>
              <a:gd name="T10" fmla="*/ 1377950 w 2312"/>
              <a:gd name="T11" fmla="*/ 623888 h 2313"/>
              <a:gd name="T12" fmla="*/ 1033463 w 2312"/>
              <a:gd name="T13" fmla="*/ 185738 h 2313"/>
              <a:gd name="T14" fmla="*/ 795338 w 2312"/>
              <a:gd name="T15" fmla="*/ 319088 h 2313"/>
              <a:gd name="T16" fmla="*/ 1020763 w 2312"/>
              <a:gd name="T17" fmla="*/ 808038 h 2313"/>
              <a:gd name="T18" fmla="*/ 862013 w 2312"/>
              <a:gd name="T19" fmla="*/ 968375 h 2313"/>
              <a:gd name="T20" fmla="*/ 344488 w 2312"/>
              <a:gd name="T21" fmla="*/ 782638 h 2313"/>
              <a:gd name="T22" fmla="*/ 225425 w 2312"/>
              <a:gd name="T23" fmla="*/ 981075 h 2313"/>
              <a:gd name="T24" fmla="*/ 622300 w 2312"/>
              <a:gd name="T25" fmla="*/ 1325563 h 2313"/>
              <a:gd name="T26" fmla="*/ 557213 w 2312"/>
              <a:gd name="T27" fmla="*/ 1590675 h 2313"/>
              <a:gd name="T28" fmla="*/ 12700 w 2312"/>
              <a:gd name="T29" fmla="*/ 1630363 h 2313"/>
              <a:gd name="T30" fmla="*/ 0 w 2312"/>
              <a:gd name="T31" fmla="*/ 1922463 h 2313"/>
              <a:gd name="T32" fmla="*/ 557213 w 2312"/>
              <a:gd name="T33" fmla="*/ 2001838 h 2313"/>
              <a:gd name="T34" fmla="*/ 609600 w 2312"/>
              <a:gd name="T35" fmla="*/ 2252663 h 2313"/>
              <a:gd name="T36" fmla="*/ 198438 w 2312"/>
              <a:gd name="T37" fmla="*/ 2624138 h 2313"/>
              <a:gd name="T38" fmla="*/ 344488 w 2312"/>
              <a:gd name="T39" fmla="*/ 2849563 h 2313"/>
              <a:gd name="T40" fmla="*/ 808038 w 2312"/>
              <a:gd name="T41" fmla="*/ 2636838 h 2313"/>
              <a:gd name="T42" fmla="*/ 981075 w 2312"/>
              <a:gd name="T43" fmla="*/ 2809875 h 2313"/>
              <a:gd name="T44" fmla="*/ 741363 w 2312"/>
              <a:gd name="T45" fmla="*/ 3246438 h 2313"/>
              <a:gd name="T46" fmla="*/ 966788 w 2312"/>
              <a:gd name="T47" fmla="*/ 3432175 h 2313"/>
              <a:gd name="T48" fmla="*/ 1377950 w 2312"/>
              <a:gd name="T49" fmla="*/ 3035300 h 2313"/>
              <a:gd name="T50" fmla="*/ 1616075 w 2312"/>
              <a:gd name="T51" fmla="*/ 3114675 h 2313"/>
              <a:gd name="T52" fmla="*/ 1670050 w 2312"/>
              <a:gd name="T53" fmla="*/ 3657600 h 2313"/>
              <a:gd name="T54" fmla="*/ 2027238 w 2312"/>
              <a:gd name="T55" fmla="*/ 3671888 h 2313"/>
              <a:gd name="T56" fmla="*/ 2066925 w 2312"/>
              <a:gd name="T57" fmla="*/ 3101975 h 2313"/>
              <a:gd name="T58" fmla="*/ 2371725 w 2312"/>
              <a:gd name="T59" fmla="*/ 3022600 h 2313"/>
              <a:gd name="T60" fmla="*/ 2730500 w 2312"/>
              <a:gd name="T61" fmla="*/ 3419475 h 2313"/>
              <a:gd name="T62" fmla="*/ 2968625 w 2312"/>
              <a:gd name="T63" fmla="*/ 3273425 h 2313"/>
              <a:gd name="T64" fmla="*/ 2730500 w 2312"/>
              <a:gd name="T65" fmla="*/ 2797175 h 2313"/>
              <a:gd name="T66" fmla="*/ 2889250 w 2312"/>
              <a:gd name="T67" fmla="*/ 2597150 h 2313"/>
              <a:gd name="T68" fmla="*/ 3365500 w 2312"/>
              <a:gd name="T69" fmla="*/ 2822575 h 2313"/>
              <a:gd name="T70" fmla="*/ 3511550 w 2312"/>
              <a:gd name="T71" fmla="*/ 2571750 h 2313"/>
              <a:gd name="T72" fmla="*/ 3074988 w 2312"/>
              <a:gd name="T73" fmla="*/ 2252663 h 2313"/>
              <a:gd name="T74" fmla="*/ 3127375 w 2312"/>
              <a:gd name="T75" fmla="*/ 1974850 h 2313"/>
              <a:gd name="T76" fmla="*/ 3670300 w 2312"/>
              <a:gd name="T77" fmla="*/ 1922463 h 2313"/>
              <a:gd name="T78" fmla="*/ 3657600 w 2312"/>
              <a:gd name="T79" fmla="*/ 1643063 h 2313"/>
              <a:gd name="T80" fmla="*/ 3114675 w 2312"/>
              <a:gd name="T81" fmla="*/ 1563688 h 2313"/>
              <a:gd name="T82" fmla="*/ 3060700 w 2312"/>
              <a:gd name="T83" fmla="*/ 1352550 h 2313"/>
              <a:gd name="T84" fmla="*/ 3498850 w 2312"/>
              <a:gd name="T85" fmla="*/ 1047750 h 2313"/>
              <a:gd name="T86" fmla="*/ 3352800 w 2312"/>
              <a:gd name="T87" fmla="*/ 795338 h 2313"/>
              <a:gd name="T88" fmla="*/ 2862263 w 2312"/>
              <a:gd name="T89" fmla="*/ 993775 h 2313"/>
              <a:gd name="T90" fmla="*/ 2703513 w 2312"/>
              <a:gd name="T91" fmla="*/ 835025 h 2313"/>
              <a:gd name="T92" fmla="*/ 2954338 w 2312"/>
              <a:gd name="T93" fmla="*/ 371475 h 2313"/>
              <a:gd name="T94" fmla="*/ 2716213 w 2312"/>
              <a:gd name="T95" fmla="*/ 225425 h 2313"/>
              <a:gd name="T96" fmla="*/ 2332038 w 2312"/>
              <a:gd name="T97" fmla="*/ 60960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Freeform 1030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71700 w 2153"/>
              <a:gd name="T1" fmla="*/ 568325 h 1321"/>
              <a:gd name="T2" fmla="*/ 1900238 w 2153"/>
              <a:gd name="T3" fmla="*/ 504825 h 1321"/>
              <a:gd name="T4" fmla="*/ 1862138 w 2153"/>
              <a:gd name="T5" fmla="*/ 0 h 1321"/>
              <a:gd name="T6" fmla="*/ 1530350 w 2153"/>
              <a:gd name="T7" fmla="*/ 25400 h 1321"/>
              <a:gd name="T8" fmla="*/ 1504950 w 2153"/>
              <a:gd name="T9" fmla="*/ 504825 h 1321"/>
              <a:gd name="T10" fmla="*/ 1282700 w 2153"/>
              <a:gd name="T11" fmla="*/ 581025 h 1321"/>
              <a:gd name="T12" fmla="*/ 962025 w 2153"/>
              <a:gd name="T13" fmla="*/ 173038 h 1321"/>
              <a:gd name="T14" fmla="*/ 741363 w 2153"/>
              <a:gd name="T15" fmla="*/ 296863 h 1321"/>
              <a:gd name="T16" fmla="*/ 950913 w 2153"/>
              <a:gd name="T17" fmla="*/ 752475 h 1321"/>
              <a:gd name="T18" fmla="*/ 803275 w 2153"/>
              <a:gd name="T19" fmla="*/ 901700 h 1321"/>
              <a:gd name="T20" fmla="*/ 320675 w 2153"/>
              <a:gd name="T21" fmla="*/ 728663 h 1321"/>
              <a:gd name="T22" fmla="*/ 209550 w 2153"/>
              <a:gd name="T23" fmla="*/ 914400 h 1321"/>
              <a:gd name="T24" fmla="*/ 579438 w 2153"/>
              <a:gd name="T25" fmla="*/ 1235075 h 1321"/>
              <a:gd name="T26" fmla="*/ 519113 w 2153"/>
              <a:gd name="T27" fmla="*/ 1481138 h 1321"/>
              <a:gd name="T28" fmla="*/ 11113 w 2153"/>
              <a:gd name="T29" fmla="*/ 1517650 h 1321"/>
              <a:gd name="T30" fmla="*/ 0 w 2153"/>
              <a:gd name="T31" fmla="*/ 1790700 h 1321"/>
              <a:gd name="T32" fmla="*/ 519113 w 2153"/>
              <a:gd name="T33" fmla="*/ 1863725 h 1321"/>
              <a:gd name="T34" fmla="*/ 568325 w 2153"/>
              <a:gd name="T35" fmla="*/ 2097088 h 1321"/>
              <a:gd name="T36" fmla="*/ 2863850 w 2153"/>
              <a:gd name="T37" fmla="*/ 2097088 h 1321"/>
              <a:gd name="T38" fmla="*/ 2913063 w 2153"/>
              <a:gd name="T39" fmla="*/ 1838325 h 1321"/>
              <a:gd name="T40" fmla="*/ 3417888 w 2153"/>
              <a:gd name="T41" fmla="*/ 1790700 h 1321"/>
              <a:gd name="T42" fmla="*/ 3406775 w 2153"/>
              <a:gd name="T43" fmla="*/ 1530350 h 1321"/>
              <a:gd name="T44" fmla="*/ 2900363 w 2153"/>
              <a:gd name="T45" fmla="*/ 1455738 h 1321"/>
              <a:gd name="T46" fmla="*/ 2849563 w 2153"/>
              <a:gd name="T47" fmla="*/ 1258888 h 1321"/>
              <a:gd name="T48" fmla="*/ 3257550 w 2153"/>
              <a:gd name="T49" fmla="*/ 976313 h 1321"/>
              <a:gd name="T50" fmla="*/ 3122613 w 2153"/>
              <a:gd name="T51" fmla="*/ 741363 h 1321"/>
              <a:gd name="T52" fmla="*/ 2665413 w 2153"/>
              <a:gd name="T53" fmla="*/ 925513 h 1321"/>
              <a:gd name="T54" fmla="*/ 2517775 w 2153"/>
              <a:gd name="T55" fmla="*/ 777875 h 1321"/>
              <a:gd name="T56" fmla="*/ 2751138 w 2153"/>
              <a:gd name="T57" fmla="*/ 346075 h 1321"/>
              <a:gd name="T58" fmla="*/ 2528888 w 2153"/>
              <a:gd name="T59" fmla="*/ 209550 h 1321"/>
              <a:gd name="T60" fmla="*/ 2171700 w 2153"/>
              <a:gd name="T61" fmla="*/ 568325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" name="Freeform 1031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38359 w 2312"/>
              <a:gd name="T1" fmla="*/ 375828 h 2313"/>
              <a:gd name="T2" fmla="*/ 1258197 w 2312"/>
              <a:gd name="T3" fmla="*/ 334722 h 2313"/>
              <a:gd name="T4" fmla="*/ 1233718 w 2312"/>
              <a:gd name="T5" fmla="*/ 0 h 2313"/>
              <a:gd name="T6" fmla="*/ 1013411 w 2312"/>
              <a:gd name="T7" fmla="*/ 16638 h 2313"/>
              <a:gd name="T8" fmla="*/ 996766 w 2312"/>
              <a:gd name="T9" fmla="*/ 334722 h 2313"/>
              <a:gd name="T10" fmla="*/ 849895 w 2312"/>
              <a:gd name="T11" fmla="*/ 384636 h 2313"/>
              <a:gd name="T12" fmla="*/ 637421 w 2312"/>
              <a:gd name="T13" fmla="*/ 114510 h 2313"/>
              <a:gd name="T14" fmla="*/ 490550 w 2312"/>
              <a:gd name="T15" fmla="*/ 196722 h 2313"/>
              <a:gd name="T16" fmla="*/ 629588 w 2312"/>
              <a:gd name="T17" fmla="*/ 498168 h 2313"/>
              <a:gd name="T18" fmla="*/ 531674 w 2312"/>
              <a:gd name="T19" fmla="*/ 597018 h 2313"/>
              <a:gd name="T20" fmla="*/ 212474 w 2312"/>
              <a:gd name="T21" fmla="*/ 482508 h 2313"/>
              <a:gd name="T22" fmla="*/ 139038 w 2312"/>
              <a:gd name="T23" fmla="*/ 604848 h 2313"/>
              <a:gd name="T24" fmla="*/ 383823 w 2312"/>
              <a:gd name="T25" fmla="*/ 817230 h 2313"/>
              <a:gd name="T26" fmla="*/ 343679 w 2312"/>
              <a:gd name="T27" fmla="*/ 980676 h 2313"/>
              <a:gd name="T28" fmla="*/ 7833 w 2312"/>
              <a:gd name="T29" fmla="*/ 1005144 h 2313"/>
              <a:gd name="T30" fmla="*/ 0 w 2312"/>
              <a:gd name="T31" fmla="*/ 1185228 h 2313"/>
              <a:gd name="T32" fmla="*/ 343679 w 2312"/>
              <a:gd name="T33" fmla="*/ 1234164 h 2313"/>
              <a:gd name="T34" fmla="*/ 375990 w 2312"/>
              <a:gd name="T35" fmla="*/ 1388801 h 2313"/>
              <a:gd name="T36" fmla="*/ 122393 w 2312"/>
              <a:gd name="T37" fmla="*/ 1617821 h 2313"/>
              <a:gd name="T38" fmla="*/ 212474 w 2312"/>
              <a:gd name="T39" fmla="*/ 1756799 h 2313"/>
              <a:gd name="T40" fmla="*/ 498383 w 2312"/>
              <a:gd name="T41" fmla="*/ 1625651 h 2313"/>
              <a:gd name="T42" fmla="*/ 605109 w 2312"/>
              <a:gd name="T43" fmla="*/ 1732331 h 2313"/>
              <a:gd name="T44" fmla="*/ 457259 w 2312"/>
              <a:gd name="T45" fmla="*/ 2001479 h 2313"/>
              <a:gd name="T46" fmla="*/ 596297 w 2312"/>
              <a:gd name="T47" fmla="*/ 2115989 h 2313"/>
              <a:gd name="T48" fmla="*/ 849895 w 2312"/>
              <a:gd name="T49" fmla="*/ 1871309 h 2313"/>
              <a:gd name="T50" fmla="*/ 996766 w 2312"/>
              <a:gd name="T51" fmla="*/ 1920245 h 2313"/>
              <a:gd name="T52" fmla="*/ 1030057 w 2312"/>
              <a:gd name="T53" fmla="*/ 2254967 h 2313"/>
              <a:gd name="T54" fmla="*/ 1250364 w 2312"/>
              <a:gd name="T55" fmla="*/ 2263775 h 2313"/>
              <a:gd name="T56" fmla="*/ 1274842 w 2312"/>
              <a:gd name="T57" fmla="*/ 1912415 h 2313"/>
              <a:gd name="T58" fmla="*/ 1462837 w 2312"/>
              <a:gd name="T59" fmla="*/ 1863479 h 2313"/>
              <a:gd name="T60" fmla="*/ 1684123 w 2312"/>
              <a:gd name="T61" fmla="*/ 2108159 h 2313"/>
              <a:gd name="T62" fmla="*/ 1830994 w 2312"/>
              <a:gd name="T63" fmla="*/ 2018117 h 2313"/>
              <a:gd name="T64" fmla="*/ 1684123 w 2312"/>
              <a:gd name="T65" fmla="*/ 1724501 h 2313"/>
              <a:gd name="T66" fmla="*/ 1782037 w 2312"/>
              <a:gd name="T67" fmla="*/ 1601183 h 2313"/>
              <a:gd name="T68" fmla="*/ 2075780 w 2312"/>
              <a:gd name="T69" fmla="*/ 1740161 h 2313"/>
              <a:gd name="T70" fmla="*/ 2165861 w 2312"/>
              <a:gd name="T71" fmla="*/ 1585523 h 2313"/>
              <a:gd name="T72" fmla="*/ 1896597 w 2312"/>
              <a:gd name="T73" fmla="*/ 1388801 h 2313"/>
              <a:gd name="T74" fmla="*/ 1928909 w 2312"/>
              <a:gd name="T75" fmla="*/ 1217525 h 2313"/>
              <a:gd name="T76" fmla="*/ 2263775 w 2312"/>
              <a:gd name="T77" fmla="*/ 1185228 h 2313"/>
              <a:gd name="T78" fmla="*/ 2255942 w 2312"/>
              <a:gd name="T79" fmla="*/ 1012973 h 2313"/>
              <a:gd name="T80" fmla="*/ 1921075 w 2312"/>
              <a:gd name="T81" fmla="*/ 964037 h 2313"/>
              <a:gd name="T82" fmla="*/ 1887785 w 2312"/>
              <a:gd name="T83" fmla="*/ 833868 h 2313"/>
              <a:gd name="T84" fmla="*/ 2158028 w 2312"/>
              <a:gd name="T85" fmla="*/ 645954 h 2313"/>
              <a:gd name="T86" fmla="*/ 2067947 w 2312"/>
              <a:gd name="T87" fmla="*/ 490338 h 2313"/>
              <a:gd name="T88" fmla="*/ 1765392 w 2312"/>
              <a:gd name="T89" fmla="*/ 612678 h 2313"/>
              <a:gd name="T90" fmla="*/ 1667478 w 2312"/>
              <a:gd name="T91" fmla="*/ 514806 h 2313"/>
              <a:gd name="T92" fmla="*/ 1822182 w 2312"/>
              <a:gd name="T93" fmla="*/ 229020 h 2313"/>
              <a:gd name="T94" fmla="*/ 1675311 w 2312"/>
              <a:gd name="T95" fmla="*/ 138978 h 2313"/>
              <a:gd name="T96" fmla="*/ 1438359 w 2312"/>
              <a:gd name="T97" fmla="*/ 375828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Freeform 1032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860990 w 2312"/>
              <a:gd name="T1" fmla="*/ 486520 h 2313"/>
              <a:gd name="T2" fmla="*/ 1627891 w 2312"/>
              <a:gd name="T3" fmla="*/ 433307 h 2313"/>
              <a:gd name="T4" fmla="*/ 1596220 w 2312"/>
              <a:gd name="T5" fmla="*/ 0 h 2313"/>
              <a:gd name="T6" fmla="*/ 1311181 w 2312"/>
              <a:gd name="T7" fmla="*/ 21539 h 2313"/>
              <a:gd name="T8" fmla="*/ 1289644 w 2312"/>
              <a:gd name="T9" fmla="*/ 433307 h 2313"/>
              <a:gd name="T10" fmla="*/ 1099618 w 2312"/>
              <a:gd name="T11" fmla="*/ 497923 h 2313"/>
              <a:gd name="T12" fmla="*/ 824714 w 2312"/>
              <a:gd name="T13" fmla="*/ 148237 h 2313"/>
              <a:gd name="T14" fmla="*/ 634687 w 2312"/>
              <a:gd name="T15" fmla="*/ 254663 h 2313"/>
              <a:gd name="T16" fmla="*/ 814579 w 2312"/>
              <a:gd name="T17" fmla="*/ 644893 h 2313"/>
              <a:gd name="T18" fmla="*/ 687895 w 2312"/>
              <a:gd name="T19" fmla="*/ 772858 h 2313"/>
              <a:gd name="T20" fmla="*/ 274905 w 2312"/>
              <a:gd name="T21" fmla="*/ 624621 h 2313"/>
              <a:gd name="T22" fmla="*/ 179891 w 2312"/>
              <a:gd name="T23" fmla="*/ 782994 h 2313"/>
              <a:gd name="T24" fmla="*/ 496602 w 2312"/>
              <a:gd name="T25" fmla="*/ 1057928 h 2313"/>
              <a:gd name="T26" fmla="*/ 444661 w 2312"/>
              <a:gd name="T27" fmla="*/ 1269514 h 2313"/>
              <a:gd name="T28" fmla="*/ 10135 w 2312"/>
              <a:gd name="T29" fmla="*/ 1301189 h 2313"/>
              <a:gd name="T30" fmla="*/ 0 w 2312"/>
              <a:gd name="T31" fmla="*/ 1534313 h 2313"/>
              <a:gd name="T32" fmla="*/ 444661 w 2312"/>
              <a:gd name="T33" fmla="*/ 1597662 h 2313"/>
              <a:gd name="T34" fmla="*/ 486467 w 2312"/>
              <a:gd name="T35" fmla="*/ 1797845 h 2313"/>
              <a:gd name="T36" fmla="*/ 158355 w 2312"/>
              <a:gd name="T37" fmla="*/ 2094318 h 2313"/>
              <a:gd name="T38" fmla="*/ 274905 w 2312"/>
              <a:gd name="T39" fmla="*/ 2274229 h 2313"/>
              <a:gd name="T40" fmla="*/ 644822 w 2312"/>
              <a:gd name="T41" fmla="*/ 2104454 h 2313"/>
              <a:gd name="T42" fmla="*/ 782908 w 2312"/>
              <a:gd name="T43" fmla="*/ 2242555 h 2313"/>
              <a:gd name="T44" fmla="*/ 591615 w 2312"/>
              <a:gd name="T45" fmla="*/ 2590974 h 2313"/>
              <a:gd name="T46" fmla="*/ 771506 w 2312"/>
              <a:gd name="T47" fmla="*/ 2739211 h 2313"/>
              <a:gd name="T48" fmla="*/ 1099618 w 2312"/>
              <a:gd name="T49" fmla="*/ 2422466 h 2313"/>
              <a:gd name="T50" fmla="*/ 1289644 w 2312"/>
              <a:gd name="T51" fmla="*/ 2485815 h 2313"/>
              <a:gd name="T52" fmla="*/ 1332717 w 2312"/>
              <a:gd name="T53" fmla="*/ 2919122 h 2313"/>
              <a:gd name="T54" fmla="*/ 1617756 w 2312"/>
              <a:gd name="T55" fmla="*/ 2930525 h 2313"/>
              <a:gd name="T56" fmla="*/ 1649427 w 2312"/>
              <a:gd name="T57" fmla="*/ 2475679 h 2313"/>
              <a:gd name="T58" fmla="*/ 1892661 w 2312"/>
              <a:gd name="T59" fmla="*/ 2412330 h 2313"/>
              <a:gd name="T60" fmla="*/ 2178967 w 2312"/>
              <a:gd name="T61" fmla="*/ 2729075 h 2313"/>
              <a:gd name="T62" fmla="*/ 2368993 w 2312"/>
              <a:gd name="T63" fmla="*/ 2612513 h 2313"/>
              <a:gd name="T64" fmla="*/ 2178967 w 2312"/>
              <a:gd name="T65" fmla="*/ 2232419 h 2313"/>
              <a:gd name="T66" fmla="*/ 2305651 w 2312"/>
              <a:gd name="T67" fmla="*/ 2072779 h 2313"/>
              <a:gd name="T68" fmla="*/ 2685703 w 2312"/>
              <a:gd name="T69" fmla="*/ 2252691 h 2313"/>
              <a:gd name="T70" fmla="*/ 2802253 w 2312"/>
              <a:gd name="T71" fmla="*/ 2052508 h 2313"/>
              <a:gd name="T72" fmla="*/ 2453872 w 2312"/>
              <a:gd name="T73" fmla="*/ 1797845 h 2313"/>
              <a:gd name="T74" fmla="*/ 2495677 w 2312"/>
              <a:gd name="T75" fmla="*/ 1576123 h 2313"/>
              <a:gd name="T76" fmla="*/ 2928937 w 2312"/>
              <a:gd name="T77" fmla="*/ 1534313 h 2313"/>
              <a:gd name="T78" fmla="*/ 2918802 w 2312"/>
              <a:gd name="T79" fmla="*/ 1311324 h 2313"/>
              <a:gd name="T80" fmla="*/ 2485543 w 2312"/>
              <a:gd name="T81" fmla="*/ 1247975 h 2313"/>
              <a:gd name="T82" fmla="*/ 2442470 w 2312"/>
              <a:gd name="T83" fmla="*/ 1079467 h 2313"/>
              <a:gd name="T84" fmla="*/ 2792118 w 2312"/>
              <a:gd name="T85" fmla="*/ 836207 h 2313"/>
              <a:gd name="T86" fmla="*/ 2675569 w 2312"/>
              <a:gd name="T87" fmla="*/ 634757 h 2313"/>
              <a:gd name="T88" fmla="*/ 2284115 w 2312"/>
              <a:gd name="T89" fmla="*/ 793130 h 2313"/>
              <a:gd name="T90" fmla="*/ 2157431 w 2312"/>
              <a:gd name="T91" fmla="*/ 666432 h 2313"/>
              <a:gd name="T92" fmla="*/ 2357592 w 2312"/>
              <a:gd name="T93" fmla="*/ 296473 h 2313"/>
              <a:gd name="T94" fmla="*/ 2167565 w 2312"/>
              <a:gd name="T95" fmla="*/ 179911 h 2313"/>
              <a:gd name="T96" fmla="*/ 1860990 w 2312"/>
              <a:gd name="T97" fmla="*/ 48652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" name="Freeform 1033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008188 w 1265"/>
              <a:gd name="T1" fmla="*/ 0 h 2518"/>
              <a:gd name="T2" fmla="*/ 1790700 w 1265"/>
              <a:gd name="T3" fmla="*/ 28575 h 2518"/>
              <a:gd name="T4" fmla="*/ 1762125 w 1265"/>
              <a:gd name="T5" fmla="*/ 590550 h 2518"/>
              <a:gd name="T6" fmla="*/ 1501775 w 1265"/>
              <a:gd name="T7" fmla="*/ 679450 h 2518"/>
              <a:gd name="T8" fmla="*/ 1127125 w 1265"/>
              <a:gd name="T9" fmla="*/ 201613 h 2518"/>
              <a:gd name="T10" fmla="*/ 866775 w 1265"/>
              <a:gd name="T11" fmla="*/ 347663 h 2518"/>
              <a:gd name="T12" fmla="*/ 1112838 w 1265"/>
              <a:gd name="T13" fmla="*/ 881063 h 2518"/>
              <a:gd name="T14" fmla="*/ 939800 w 1265"/>
              <a:gd name="T15" fmla="*/ 1055688 h 2518"/>
              <a:gd name="T16" fmla="*/ 376238 w 1265"/>
              <a:gd name="T17" fmla="*/ 852488 h 2518"/>
              <a:gd name="T18" fmla="*/ 246063 w 1265"/>
              <a:gd name="T19" fmla="*/ 1069975 h 2518"/>
              <a:gd name="T20" fmla="*/ 677863 w 1265"/>
              <a:gd name="T21" fmla="*/ 1446213 h 2518"/>
              <a:gd name="T22" fmla="*/ 608013 w 1265"/>
              <a:gd name="T23" fmla="*/ 1735138 h 2518"/>
              <a:gd name="T24" fmla="*/ 14288 w 1265"/>
              <a:gd name="T25" fmla="*/ 1779588 h 2518"/>
              <a:gd name="T26" fmla="*/ 0 w 1265"/>
              <a:gd name="T27" fmla="*/ 2098675 h 2518"/>
              <a:gd name="T28" fmla="*/ 608013 w 1265"/>
              <a:gd name="T29" fmla="*/ 2184400 h 2518"/>
              <a:gd name="T30" fmla="*/ 665163 w 1265"/>
              <a:gd name="T31" fmla="*/ 2459038 h 2518"/>
              <a:gd name="T32" fmla="*/ 215900 w 1265"/>
              <a:gd name="T33" fmla="*/ 2863850 h 2518"/>
              <a:gd name="T34" fmla="*/ 376238 w 1265"/>
              <a:gd name="T35" fmla="*/ 3109913 h 2518"/>
              <a:gd name="T36" fmla="*/ 881063 w 1265"/>
              <a:gd name="T37" fmla="*/ 2878138 h 2518"/>
              <a:gd name="T38" fmla="*/ 1069975 w 1265"/>
              <a:gd name="T39" fmla="*/ 3067050 h 2518"/>
              <a:gd name="T40" fmla="*/ 808038 w 1265"/>
              <a:gd name="T41" fmla="*/ 3543300 h 2518"/>
              <a:gd name="T42" fmla="*/ 1054100 w 1265"/>
              <a:gd name="T43" fmla="*/ 3746500 h 2518"/>
              <a:gd name="T44" fmla="*/ 1501775 w 1265"/>
              <a:gd name="T45" fmla="*/ 3313113 h 2518"/>
              <a:gd name="T46" fmla="*/ 1762125 w 1265"/>
              <a:gd name="T47" fmla="*/ 3400425 h 2518"/>
              <a:gd name="T48" fmla="*/ 1820863 w 1265"/>
              <a:gd name="T49" fmla="*/ 3992563 h 2518"/>
              <a:gd name="T50" fmla="*/ 2008188 w 1265"/>
              <a:gd name="T51" fmla="*/ 3997325 h 2518"/>
              <a:gd name="T52" fmla="*/ 2008188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Freeform 1034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>
              <a:gd name="T0" fmla="*/ 1722438 w 1265"/>
              <a:gd name="T1" fmla="*/ 0 h 2518"/>
              <a:gd name="T2" fmla="*/ 1535897 w 1265"/>
              <a:gd name="T3" fmla="*/ 24512 h 2518"/>
              <a:gd name="T4" fmla="*/ 1511388 w 1265"/>
              <a:gd name="T5" fmla="*/ 506588 h 2518"/>
              <a:gd name="T6" fmla="*/ 1288084 w 1265"/>
              <a:gd name="T7" fmla="*/ 582848 h 2518"/>
              <a:gd name="T8" fmla="*/ 966744 w 1265"/>
              <a:gd name="T9" fmla="*/ 172948 h 2518"/>
              <a:gd name="T10" fmla="*/ 743440 w 1265"/>
              <a:gd name="T11" fmla="*/ 298233 h 2518"/>
              <a:gd name="T12" fmla="*/ 954489 w 1265"/>
              <a:gd name="T13" fmla="*/ 755796 h 2518"/>
              <a:gd name="T14" fmla="*/ 806074 w 1265"/>
              <a:gd name="T15" fmla="*/ 905594 h 2518"/>
              <a:gd name="T16" fmla="*/ 322702 w 1265"/>
              <a:gd name="T17" fmla="*/ 731284 h 2518"/>
              <a:gd name="T18" fmla="*/ 211050 w 1265"/>
              <a:gd name="T19" fmla="*/ 917850 h 2518"/>
              <a:gd name="T20" fmla="*/ 581408 w 1265"/>
              <a:gd name="T21" fmla="*/ 1240595 h 2518"/>
              <a:gd name="T22" fmla="*/ 521497 w 1265"/>
              <a:gd name="T23" fmla="*/ 1488442 h 2518"/>
              <a:gd name="T24" fmla="*/ 12254 w 1265"/>
              <a:gd name="T25" fmla="*/ 1526572 h 2518"/>
              <a:gd name="T26" fmla="*/ 0 w 1265"/>
              <a:gd name="T27" fmla="*/ 1800293 h 2518"/>
              <a:gd name="T28" fmla="*/ 521497 w 1265"/>
              <a:gd name="T29" fmla="*/ 1873830 h 2518"/>
              <a:gd name="T30" fmla="*/ 570515 w 1265"/>
              <a:gd name="T31" fmla="*/ 2109421 h 2518"/>
              <a:gd name="T32" fmla="*/ 185179 w 1265"/>
              <a:gd name="T33" fmla="*/ 2456678 h 2518"/>
              <a:gd name="T34" fmla="*/ 322702 w 1265"/>
              <a:gd name="T35" fmla="*/ 2667757 h 2518"/>
              <a:gd name="T36" fmla="*/ 755694 w 1265"/>
              <a:gd name="T37" fmla="*/ 2468934 h 2518"/>
              <a:gd name="T38" fmla="*/ 917726 w 1265"/>
              <a:gd name="T39" fmla="*/ 2630988 h 2518"/>
              <a:gd name="T40" fmla="*/ 693060 w 1265"/>
              <a:gd name="T41" fmla="*/ 3039527 h 2518"/>
              <a:gd name="T42" fmla="*/ 904110 w 1265"/>
              <a:gd name="T43" fmla="*/ 3213836 h 2518"/>
              <a:gd name="T44" fmla="*/ 1288084 w 1265"/>
              <a:gd name="T45" fmla="*/ 2842066 h 2518"/>
              <a:gd name="T46" fmla="*/ 1511388 w 1265"/>
              <a:gd name="T47" fmla="*/ 2916965 h 2518"/>
              <a:gd name="T48" fmla="*/ 1561768 w 1265"/>
              <a:gd name="T49" fmla="*/ 3424915 h 2518"/>
              <a:gd name="T50" fmla="*/ 1722438 w 1265"/>
              <a:gd name="T51" fmla="*/ 3429000 h 2518"/>
              <a:gd name="T52" fmla="*/ 1722438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3" name="Picture 1035" descr="Facb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41" descr="V:\articles_et_posters_communications\CFM2013\logo-labsticc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59525"/>
            <a:ext cx="914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11572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5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16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0D67-7160-48FB-91BB-265489DE8A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Jean Vareille 		</a:t>
            </a:r>
            <a:r>
              <a:rPr lang="fr-FR" sz="1200" b="1">
                <a:solidFill>
                  <a:srgbClr val="6D4901"/>
                </a:solidFill>
                <a:latin typeface="Times New Roman" charset="0"/>
              </a:rPr>
              <a:t>Environnements, réseaux et systèmes de contrôle</a:t>
            </a:r>
            <a:r>
              <a:rPr lang="fr-FR" b="1">
                <a:solidFill>
                  <a:srgbClr val="6D4901"/>
                </a:solidFill>
              </a:rPr>
              <a:t>,</a:t>
            </a:r>
            <a:r>
              <a:rPr lang="en-GB"/>
              <a:t> 	oct-nov 2008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9522-E730-4390-998B-5FBC1A40BDF8}" type="slidenum">
              <a:rPr lang="fr-FR"/>
              <a:pPr>
                <a:defRPr/>
              </a:pPr>
              <a:t>‹N°›</a:t>
            </a:fld>
            <a:r>
              <a:rPr lang="fr-FR"/>
              <a:t> / 36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Jean Vareille 		</a:t>
            </a:r>
            <a:r>
              <a:rPr lang="fr-FR" sz="1200" b="1">
                <a:solidFill>
                  <a:srgbClr val="6D4901"/>
                </a:solidFill>
                <a:latin typeface="Times New Roman" charset="0"/>
              </a:rPr>
              <a:t>Environnements, réseaux et systèmes de contrôle</a:t>
            </a:r>
            <a:r>
              <a:rPr lang="fr-FR" b="1">
                <a:solidFill>
                  <a:srgbClr val="6D4901"/>
                </a:solidFill>
              </a:rPr>
              <a:t>,</a:t>
            </a:r>
            <a:r>
              <a:rPr lang="en-GB"/>
              <a:t> 	oct-nov 2008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4B9F-7EB9-486C-BAD2-DF174557DD45}" type="slidenum">
              <a:rPr lang="fr-FR"/>
              <a:pPr>
                <a:defRPr/>
              </a:pPr>
              <a:t>‹N°›</a:t>
            </a:fld>
            <a:r>
              <a:rPr lang="fr-FR"/>
              <a:t> / 36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Jean </a:t>
            </a:r>
            <a:r>
              <a:rPr lang="fr-FR" err="1"/>
              <a:t>Vareille</a:t>
            </a:r>
            <a:r>
              <a:rPr lang="fr-FR"/>
              <a:t> 		</a:t>
            </a:r>
            <a:r>
              <a:rPr lang="fr-FR" sz="1200" b="1">
                <a:solidFill>
                  <a:srgbClr val="6D4901"/>
                </a:solidFill>
                <a:latin typeface="Times New Roman" charset="0"/>
              </a:rPr>
              <a:t>Environnements, réseaux et systèmes de contrôle</a:t>
            </a:r>
            <a:r>
              <a:rPr lang="fr-FR" b="1">
                <a:solidFill>
                  <a:srgbClr val="6D4901"/>
                </a:solidFill>
              </a:rPr>
              <a:t>,</a:t>
            </a:r>
            <a:r>
              <a:rPr lang="en-GB"/>
              <a:t> 	</a:t>
            </a:r>
            <a:r>
              <a:rPr lang="en-GB" err="1"/>
              <a:t>oct-nov</a:t>
            </a:r>
            <a:r>
              <a:rPr lang="en-GB"/>
              <a:t> 2008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7C47-156C-4493-8117-EEB250C076C9}" type="slidenum">
              <a:rPr lang="fr-FR"/>
              <a:pPr>
                <a:defRPr/>
              </a:pPr>
              <a:t>‹N°›</a:t>
            </a:fld>
            <a:r>
              <a:rPr lang="fr-FR"/>
              <a:t> / 36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Jean Vareille 		</a:t>
            </a:r>
            <a:r>
              <a:rPr lang="fr-FR" sz="1200" b="1">
                <a:solidFill>
                  <a:srgbClr val="6D4901"/>
                </a:solidFill>
                <a:latin typeface="Times New Roman" charset="0"/>
              </a:rPr>
              <a:t>Environnements, réseaux et systèmes de contrôle</a:t>
            </a:r>
            <a:r>
              <a:rPr lang="fr-FR" b="1">
                <a:solidFill>
                  <a:srgbClr val="6D4901"/>
                </a:solidFill>
              </a:rPr>
              <a:t>,</a:t>
            </a:r>
            <a:r>
              <a:rPr lang="en-GB"/>
              <a:t> 	oct-nov 2008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8AE8-C876-4A3B-8946-8CA8D59D1810}" type="slidenum">
              <a:rPr lang="fr-FR"/>
              <a:pPr>
                <a:defRPr/>
              </a:pPr>
              <a:t>‹N°›</a:t>
            </a:fld>
            <a:r>
              <a:rPr lang="fr-FR"/>
              <a:t> / 36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Jean Vareille 		</a:t>
            </a:r>
            <a:r>
              <a:rPr lang="fr-FR" sz="1200" b="1">
                <a:solidFill>
                  <a:srgbClr val="6D4901"/>
                </a:solidFill>
                <a:latin typeface="Times New Roman" charset="0"/>
              </a:rPr>
              <a:t>Environnements, réseaux et systèmes de contrôle</a:t>
            </a:r>
            <a:r>
              <a:rPr lang="fr-FR" b="1">
                <a:solidFill>
                  <a:srgbClr val="6D4901"/>
                </a:solidFill>
              </a:rPr>
              <a:t>,</a:t>
            </a:r>
            <a:r>
              <a:rPr lang="en-GB"/>
              <a:t> 	oct-nov 2008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4B5D-3DDA-4491-87E1-26DEEA663B92}" type="slidenum">
              <a:rPr lang="fr-FR"/>
              <a:pPr>
                <a:defRPr/>
              </a:pPr>
              <a:t>‹N°›</a:t>
            </a:fld>
            <a:r>
              <a:rPr lang="fr-FR"/>
              <a:t> / 36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Jean Vareille 		</a:t>
            </a:r>
            <a:r>
              <a:rPr lang="fr-FR" sz="1200" b="1">
                <a:solidFill>
                  <a:srgbClr val="6D4901"/>
                </a:solidFill>
                <a:latin typeface="Times New Roman" charset="0"/>
              </a:rPr>
              <a:t>Environnements, réseaux et systèmes de contrôle</a:t>
            </a:r>
            <a:r>
              <a:rPr lang="fr-FR" b="1">
                <a:solidFill>
                  <a:srgbClr val="6D4901"/>
                </a:solidFill>
              </a:rPr>
              <a:t>,</a:t>
            </a:r>
            <a:r>
              <a:rPr lang="en-GB"/>
              <a:t> 	oct-nov 2008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0684-1CFE-4BDA-A7DB-19C8AF684B9D}" type="slidenum">
              <a:rPr lang="fr-FR"/>
              <a:pPr>
                <a:defRPr/>
              </a:pPr>
              <a:t>‹N°›</a:t>
            </a:fld>
            <a:r>
              <a:rPr lang="fr-FR"/>
              <a:t> / 36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Jean Vareille 		</a:t>
            </a:r>
            <a:r>
              <a:rPr lang="fr-FR" sz="1200" b="1">
                <a:solidFill>
                  <a:srgbClr val="6D4901"/>
                </a:solidFill>
                <a:latin typeface="Times New Roman" charset="0"/>
              </a:rPr>
              <a:t>Environnements, réseaux et systèmes de contrôle</a:t>
            </a:r>
            <a:r>
              <a:rPr lang="fr-FR" b="1">
                <a:solidFill>
                  <a:srgbClr val="6D4901"/>
                </a:solidFill>
              </a:rPr>
              <a:t>,</a:t>
            </a:r>
            <a:r>
              <a:rPr lang="en-GB"/>
              <a:t> 	oct-nov 2008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E041-8238-4D35-BFC4-01302DEA6B1B}" type="slidenum">
              <a:rPr lang="fr-FR"/>
              <a:pPr>
                <a:defRPr/>
              </a:pPr>
              <a:t>‹N°›</a:t>
            </a:fld>
            <a:r>
              <a:rPr lang="fr-FR"/>
              <a:t> / 36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Jean Vareille 		</a:t>
            </a:r>
            <a:r>
              <a:rPr lang="fr-FR" sz="1200" b="1">
                <a:solidFill>
                  <a:srgbClr val="6D4901"/>
                </a:solidFill>
                <a:latin typeface="Times New Roman" charset="0"/>
              </a:rPr>
              <a:t>Environnements, réseaux et systèmes de contrôle</a:t>
            </a:r>
            <a:r>
              <a:rPr lang="fr-FR" b="1">
                <a:solidFill>
                  <a:srgbClr val="6D4901"/>
                </a:solidFill>
              </a:rPr>
              <a:t>,</a:t>
            </a:r>
            <a:r>
              <a:rPr lang="en-GB"/>
              <a:t> 	oct-nov 2008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80F2-D680-4636-8DC6-296E28362D9A}" type="slidenum">
              <a:rPr lang="fr-FR"/>
              <a:pPr>
                <a:defRPr/>
              </a:pPr>
              <a:t>‹N°›</a:t>
            </a:fld>
            <a:r>
              <a:rPr lang="fr-FR"/>
              <a:t> / 36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Jean Vareille 		</a:t>
            </a:r>
            <a:r>
              <a:rPr lang="fr-FR" sz="1200" b="1">
                <a:solidFill>
                  <a:srgbClr val="6D4901"/>
                </a:solidFill>
                <a:latin typeface="Times New Roman" charset="0"/>
              </a:rPr>
              <a:t>Environnements, réseaux et systèmes de contrôle</a:t>
            </a:r>
            <a:r>
              <a:rPr lang="fr-FR" b="1">
                <a:solidFill>
                  <a:srgbClr val="6D4901"/>
                </a:solidFill>
              </a:rPr>
              <a:t>,</a:t>
            </a:r>
            <a:r>
              <a:rPr lang="en-GB"/>
              <a:t> 	oct-nov 2008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27C3-FE60-4311-987C-52042528FE4A}" type="slidenum">
              <a:rPr lang="fr-FR"/>
              <a:pPr>
                <a:defRPr/>
              </a:pPr>
              <a:t>‹N°›</a:t>
            </a:fld>
            <a:r>
              <a:rPr lang="fr-FR"/>
              <a:t> / 36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Jean Vareille 		</a:t>
            </a:r>
            <a:r>
              <a:rPr lang="fr-FR" sz="1200" b="1">
                <a:solidFill>
                  <a:srgbClr val="6D4901"/>
                </a:solidFill>
                <a:latin typeface="Times New Roman" charset="0"/>
              </a:rPr>
              <a:t>Environnements, réseaux et systèmes de contrôle</a:t>
            </a:r>
            <a:r>
              <a:rPr lang="fr-FR" b="1">
                <a:solidFill>
                  <a:srgbClr val="6D4901"/>
                </a:solidFill>
              </a:rPr>
              <a:t>,</a:t>
            </a:r>
            <a:r>
              <a:rPr lang="en-GB"/>
              <a:t> 	oct-nov 2008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F77B-42A1-4BA8-8A43-EA957070A2F6}" type="slidenum">
              <a:rPr lang="fr-FR"/>
              <a:pPr>
                <a:defRPr/>
              </a:pPr>
              <a:t>‹N°›</a:t>
            </a:fld>
            <a:r>
              <a:rPr lang="fr-FR"/>
              <a:t> / 36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1282700 w 1429"/>
              <a:gd name="T1" fmla="*/ 449262 h 1707"/>
              <a:gd name="T2" fmla="*/ 1068388 w 1429"/>
              <a:gd name="T3" fmla="*/ 400050 h 1707"/>
              <a:gd name="T4" fmla="*/ 1038225 w 1429"/>
              <a:gd name="T5" fmla="*/ 0 h 1707"/>
              <a:gd name="T6" fmla="*/ 774700 w 1429"/>
              <a:gd name="T7" fmla="*/ 20637 h 1707"/>
              <a:gd name="T8" fmla="*/ 755650 w 1429"/>
              <a:gd name="T9" fmla="*/ 400050 h 1707"/>
              <a:gd name="T10" fmla="*/ 579438 w 1429"/>
              <a:gd name="T11" fmla="*/ 460375 h 1707"/>
              <a:gd name="T12" fmla="*/ 327025 w 1429"/>
              <a:gd name="T13" fmla="*/ 136525 h 1707"/>
              <a:gd name="T14" fmla="*/ 150813 w 1429"/>
              <a:gd name="T15" fmla="*/ 234950 h 1707"/>
              <a:gd name="T16" fmla="*/ 317500 w 1429"/>
              <a:gd name="T17" fmla="*/ 596900 h 1707"/>
              <a:gd name="T18" fmla="*/ 200025 w 1429"/>
              <a:gd name="T19" fmla="*/ 714375 h 1707"/>
              <a:gd name="T20" fmla="*/ 0 w 1429"/>
              <a:gd name="T21" fmla="*/ 671512 h 1707"/>
              <a:gd name="T22" fmla="*/ 0 w 1429"/>
              <a:gd name="T23" fmla="*/ 2020887 h 1707"/>
              <a:gd name="T24" fmla="*/ 160338 w 1429"/>
              <a:gd name="T25" fmla="*/ 1946275 h 1707"/>
              <a:gd name="T26" fmla="*/ 287338 w 1429"/>
              <a:gd name="T27" fmla="*/ 2073275 h 1707"/>
              <a:gd name="T28" fmla="*/ 111125 w 1429"/>
              <a:gd name="T29" fmla="*/ 2395537 h 1707"/>
              <a:gd name="T30" fmla="*/ 277813 w 1429"/>
              <a:gd name="T31" fmla="*/ 2533650 h 1707"/>
              <a:gd name="T32" fmla="*/ 579438 w 1429"/>
              <a:gd name="T33" fmla="*/ 2239962 h 1707"/>
              <a:gd name="T34" fmla="*/ 755650 w 1429"/>
              <a:gd name="T35" fmla="*/ 2298700 h 1707"/>
              <a:gd name="T36" fmla="*/ 795338 w 1429"/>
              <a:gd name="T37" fmla="*/ 2698750 h 1707"/>
              <a:gd name="T38" fmla="*/ 1058863 w 1429"/>
              <a:gd name="T39" fmla="*/ 2709862 h 1707"/>
              <a:gd name="T40" fmla="*/ 1087438 w 1429"/>
              <a:gd name="T41" fmla="*/ 2289175 h 1707"/>
              <a:gd name="T42" fmla="*/ 1311275 w 1429"/>
              <a:gd name="T43" fmla="*/ 2230437 h 1707"/>
              <a:gd name="T44" fmla="*/ 1576388 w 1429"/>
              <a:gd name="T45" fmla="*/ 2524125 h 1707"/>
              <a:gd name="T46" fmla="*/ 1751013 w 1429"/>
              <a:gd name="T47" fmla="*/ 2416175 h 1707"/>
              <a:gd name="T48" fmla="*/ 1576388 w 1429"/>
              <a:gd name="T49" fmla="*/ 2063750 h 1707"/>
              <a:gd name="T50" fmla="*/ 1693863 w 1429"/>
              <a:gd name="T51" fmla="*/ 1916112 h 1707"/>
              <a:gd name="T52" fmla="*/ 2044700 w 1429"/>
              <a:gd name="T53" fmla="*/ 2082800 h 1707"/>
              <a:gd name="T54" fmla="*/ 2151063 w 1429"/>
              <a:gd name="T55" fmla="*/ 1898650 h 1707"/>
              <a:gd name="T56" fmla="*/ 1830388 w 1429"/>
              <a:gd name="T57" fmla="*/ 1662112 h 1707"/>
              <a:gd name="T58" fmla="*/ 1868488 w 1429"/>
              <a:gd name="T59" fmla="*/ 1457325 h 1707"/>
              <a:gd name="T60" fmla="*/ 2268538 w 1429"/>
              <a:gd name="T61" fmla="*/ 1419225 h 1707"/>
              <a:gd name="T62" fmla="*/ 2259013 w 1429"/>
              <a:gd name="T63" fmla="*/ 1212850 h 1707"/>
              <a:gd name="T64" fmla="*/ 1858963 w 1429"/>
              <a:gd name="T65" fmla="*/ 1154112 h 1707"/>
              <a:gd name="T66" fmla="*/ 1819275 w 1429"/>
              <a:gd name="T67" fmla="*/ 998537 h 1707"/>
              <a:gd name="T68" fmla="*/ 2141538 w 1429"/>
              <a:gd name="T69" fmla="*/ 773112 h 1707"/>
              <a:gd name="T70" fmla="*/ 2035175 w 1429"/>
              <a:gd name="T71" fmla="*/ 587375 h 1707"/>
              <a:gd name="T72" fmla="*/ 1673225 w 1429"/>
              <a:gd name="T73" fmla="*/ 733425 h 1707"/>
              <a:gd name="T74" fmla="*/ 1555750 w 1429"/>
              <a:gd name="T75" fmla="*/ 615950 h 1707"/>
              <a:gd name="T76" fmla="*/ 1741488 w 1429"/>
              <a:gd name="T77" fmla="*/ 274637 h 1707"/>
              <a:gd name="T78" fmla="*/ 1565275 w 1429"/>
              <a:gd name="T79" fmla="*/ 166687 h 1707"/>
              <a:gd name="T80" fmla="*/ 1282700 w 1429"/>
              <a:gd name="T81" fmla="*/ 449262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531813 w 528"/>
              <a:gd name="T1" fmla="*/ 88900 h 496"/>
              <a:gd name="T2" fmla="*/ 465138 w 528"/>
              <a:gd name="T3" fmla="*/ 73025 h 496"/>
              <a:gd name="T4" fmla="*/ 457200 w 528"/>
              <a:gd name="T5" fmla="*/ 0 h 496"/>
              <a:gd name="T6" fmla="*/ 377825 w 528"/>
              <a:gd name="T7" fmla="*/ 0 h 496"/>
              <a:gd name="T8" fmla="*/ 368300 w 528"/>
              <a:gd name="T9" fmla="*/ 73025 h 496"/>
              <a:gd name="T10" fmla="*/ 314325 w 528"/>
              <a:gd name="T11" fmla="*/ 92075 h 496"/>
              <a:gd name="T12" fmla="*/ 231775 w 528"/>
              <a:gd name="T13" fmla="*/ 0 h 496"/>
              <a:gd name="T14" fmla="*/ 180975 w 528"/>
              <a:gd name="T15" fmla="*/ 22225 h 496"/>
              <a:gd name="T16" fmla="*/ 233363 w 528"/>
              <a:gd name="T17" fmla="*/ 133350 h 496"/>
              <a:gd name="T18" fmla="*/ 196850 w 528"/>
              <a:gd name="T19" fmla="*/ 169863 h 496"/>
              <a:gd name="T20" fmla="*/ 79375 w 528"/>
              <a:gd name="T21" fmla="*/ 128588 h 496"/>
              <a:gd name="T22" fmla="*/ 50800 w 528"/>
              <a:gd name="T23" fmla="*/ 173038 h 496"/>
              <a:gd name="T24" fmla="*/ 142875 w 528"/>
              <a:gd name="T25" fmla="*/ 252413 h 496"/>
              <a:gd name="T26" fmla="*/ 127000 w 528"/>
              <a:gd name="T27" fmla="*/ 312738 h 496"/>
              <a:gd name="T28" fmla="*/ 3175 w 528"/>
              <a:gd name="T29" fmla="*/ 320675 h 496"/>
              <a:gd name="T30" fmla="*/ 0 w 528"/>
              <a:gd name="T31" fmla="*/ 387350 h 496"/>
              <a:gd name="T32" fmla="*/ 127000 w 528"/>
              <a:gd name="T33" fmla="*/ 406400 h 496"/>
              <a:gd name="T34" fmla="*/ 139700 w 528"/>
              <a:gd name="T35" fmla="*/ 463550 h 496"/>
              <a:gd name="T36" fmla="*/ 46038 w 528"/>
              <a:gd name="T37" fmla="*/ 547688 h 496"/>
              <a:gd name="T38" fmla="*/ 79375 w 528"/>
              <a:gd name="T39" fmla="*/ 600075 h 496"/>
              <a:gd name="T40" fmla="*/ 184150 w 528"/>
              <a:gd name="T41" fmla="*/ 550863 h 496"/>
              <a:gd name="T42" fmla="*/ 223838 w 528"/>
              <a:gd name="T43" fmla="*/ 590550 h 496"/>
              <a:gd name="T44" fmla="*/ 169863 w 528"/>
              <a:gd name="T45" fmla="*/ 690563 h 496"/>
              <a:gd name="T46" fmla="*/ 220663 w 528"/>
              <a:gd name="T47" fmla="*/ 733425 h 496"/>
              <a:gd name="T48" fmla="*/ 314325 w 528"/>
              <a:gd name="T49" fmla="*/ 641350 h 496"/>
              <a:gd name="T50" fmla="*/ 368300 w 528"/>
              <a:gd name="T51" fmla="*/ 660400 h 496"/>
              <a:gd name="T52" fmla="*/ 381000 w 528"/>
              <a:gd name="T53" fmla="*/ 784225 h 496"/>
              <a:gd name="T54" fmla="*/ 463550 w 528"/>
              <a:gd name="T55" fmla="*/ 787400 h 496"/>
              <a:gd name="T56" fmla="*/ 471488 w 528"/>
              <a:gd name="T57" fmla="*/ 657225 h 496"/>
              <a:gd name="T58" fmla="*/ 541338 w 528"/>
              <a:gd name="T59" fmla="*/ 639763 h 496"/>
              <a:gd name="T60" fmla="*/ 623888 w 528"/>
              <a:gd name="T61" fmla="*/ 730250 h 496"/>
              <a:gd name="T62" fmla="*/ 677863 w 528"/>
              <a:gd name="T63" fmla="*/ 696913 h 496"/>
              <a:gd name="T64" fmla="*/ 623888 w 528"/>
              <a:gd name="T65" fmla="*/ 587375 h 496"/>
              <a:gd name="T66" fmla="*/ 660400 w 528"/>
              <a:gd name="T67" fmla="*/ 541338 h 496"/>
              <a:gd name="T68" fmla="*/ 768350 w 528"/>
              <a:gd name="T69" fmla="*/ 593725 h 496"/>
              <a:gd name="T70" fmla="*/ 801688 w 528"/>
              <a:gd name="T71" fmla="*/ 536575 h 496"/>
              <a:gd name="T72" fmla="*/ 701675 w 528"/>
              <a:gd name="T73" fmla="*/ 463550 h 496"/>
              <a:gd name="T74" fmla="*/ 714375 w 528"/>
              <a:gd name="T75" fmla="*/ 400050 h 496"/>
              <a:gd name="T76" fmla="*/ 838200 w 528"/>
              <a:gd name="T77" fmla="*/ 387350 h 496"/>
              <a:gd name="T78" fmla="*/ 835025 w 528"/>
              <a:gd name="T79" fmla="*/ 323850 h 496"/>
              <a:gd name="T80" fmla="*/ 711200 w 528"/>
              <a:gd name="T81" fmla="*/ 306388 h 496"/>
              <a:gd name="T82" fmla="*/ 698500 w 528"/>
              <a:gd name="T83" fmla="*/ 257175 h 496"/>
              <a:gd name="T84" fmla="*/ 798513 w 528"/>
              <a:gd name="T85" fmla="*/ 188913 h 496"/>
              <a:gd name="T86" fmla="*/ 765175 w 528"/>
              <a:gd name="T87" fmla="*/ 130175 h 496"/>
              <a:gd name="T88" fmla="*/ 654050 w 528"/>
              <a:gd name="T89" fmla="*/ 176213 h 496"/>
              <a:gd name="T90" fmla="*/ 617538 w 528"/>
              <a:gd name="T91" fmla="*/ 139700 h 496"/>
              <a:gd name="T92" fmla="*/ 674688 w 528"/>
              <a:gd name="T93" fmla="*/ 33338 h 496"/>
              <a:gd name="T94" fmla="*/ 620713 w 528"/>
              <a:gd name="T95" fmla="*/ 0 h 496"/>
              <a:gd name="T96" fmla="*/ 531813 w 528"/>
              <a:gd name="T97" fmla="*/ 88900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40376 w 2312"/>
              <a:gd name="T1" fmla="*/ 376882 h 2313"/>
              <a:gd name="T2" fmla="*/ 1259961 w 2312"/>
              <a:gd name="T3" fmla="*/ 335661 h 2313"/>
              <a:gd name="T4" fmla="*/ 1235449 w 2312"/>
              <a:gd name="T5" fmla="*/ 0 h 2313"/>
              <a:gd name="T6" fmla="*/ 1014833 w 2312"/>
              <a:gd name="T7" fmla="*/ 16685 h 2313"/>
              <a:gd name="T8" fmla="*/ 998164 w 2312"/>
              <a:gd name="T9" fmla="*/ 335661 h 2313"/>
              <a:gd name="T10" fmla="*/ 851087 w 2312"/>
              <a:gd name="T11" fmla="*/ 385715 h 2313"/>
              <a:gd name="T12" fmla="*/ 638315 w 2312"/>
              <a:gd name="T13" fmla="*/ 114831 h 2313"/>
              <a:gd name="T14" fmla="*/ 491238 w 2312"/>
              <a:gd name="T15" fmla="*/ 197274 h 2313"/>
              <a:gd name="T16" fmla="*/ 630471 w 2312"/>
              <a:gd name="T17" fmla="*/ 499565 h 2313"/>
              <a:gd name="T18" fmla="*/ 532419 w 2312"/>
              <a:gd name="T19" fmla="*/ 598693 h 2313"/>
              <a:gd name="T20" fmla="*/ 212772 w 2312"/>
              <a:gd name="T21" fmla="*/ 483861 h 2313"/>
              <a:gd name="T22" fmla="*/ 139233 w 2312"/>
              <a:gd name="T23" fmla="*/ 606544 h 2313"/>
              <a:gd name="T24" fmla="*/ 384362 w 2312"/>
              <a:gd name="T25" fmla="*/ 819522 h 2313"/>
              <a:gd name="T26" fmla="*/ 344161 w 2312"/>
              <a:gd name="T27" fmla="*/ 983426 h 2313"/>
              <a:gd name="T28" fmla="*/ 7844 w 2312"/>
              <a:gd name="T29" fmla="*/ 1007963 h 2313"/>
              <a:gd name="T30" fmla="*/ 0 w 2312"/>
              <a:gd name="T31" fmla="*/ 1188552 h 2313"/>
              <a:gd name="T32" fmla="*/ 344161 w 2312"/>
              <a:gd name="T33" fmla="*/ 1237625 h 2313"/>
              <a:gd name="T34" fmla="*/ 376518 w 2312"/>
              <a:gd name="T35" fmla="*/ 1392697 h 2313"/>
              <a:gd name="T36" fmla="*/ 122564 w 2312"/>
              <a:gd name="T37" fmla="*/ 1622359 h 2313"/>
              <a:gd name="T38" fmla="*/ 212772 w 2312"/>
              <a:gd name="T39" fmla="*/ 1761727 h 2313"/>
              <a:gd name="T40" fmla="*/ 499082 w 2312"/>
              <a:gd name="T41" fmla="*/ 1630211 h 2313"/>
              <a:gd name="T42" fmla="*/ 605958 w 2312"/>
              <a:gd name="T43" fmla="*/ 1737190 h 2313"/>
              <a:gd name="T44" fmla="*/ 457900 w 2312"/>
              <a:gd name="T45" fmla="*/ 2007093 h 2313"/>
              <a:gd name="T46" fmla="*/ 597133 w 2312"/>
              <a:gd name="T47" fmla="*/ 2121924 h 2313"/>
              <a:gd name="T48" fmla="*/ 851087 w 2312"/>
              <a:gd name="T49" fmla="*/ 1876558 h 2313"/>
              <a:gd name="T50" fmla="*/ 998164 w 2312"/>
              <a:gd name="T51" fmla="*/ 1925631 h 2313"/>
              <a:gd name="T52" fmla="*/ 1031501 w 2312"/>
              <a:gd name="T53" fmla="*/ 2261292 h 2313"/>
              <a:gd name="T54" fmla="*/ 1252117 w 2312"/>
              <a:gd name="T55" fmla="*/ 2270125 h 2313"/>
              <a:gd name="T56" fmla="*/ 1276630 w 2312"/>
              <a:gd name="T57" fmla="*/ 1917780 h 2313"/>
              <a:gd name="T58" fmla="*/ 1464889 w 2312"/>
              <a:gd name="T59" fmla="*/ 1868706 h 2313"/>
              <a:gd name="T60" fmla="*/ 1686485 w 2312"/>
              <a:gd name="T61" fmla="*/ 2114072 h 2313"/>
              <a:gd name="T62" fmla="*/ 1833563 w 2312"/>
              <a:gd name="T63" fmla="*/ 2023778 h 2313"/>
              <a:gd name="T64" fmla="*/ 1686485 w 2312"/>
              <a:gd name="T65" fmla="*/ 1729339 h 2313"/>
              <a:gd name="T66" fmla="*/ 1784537 w 2312"/>
              <a:gd name="T67" fmla="*/ 1605674 h 2313"/>
              <a:gd name="T68" fmla="*/ 2078691 w 2312"/>
              <a:gd name="T69" fmla="*/ 1745042 h 2313"/>
              <a:gd name="T70" fmla="*/ 2168899 w 2312"/>
              <a:gd name="T71" fmla="*/ 1589971 h 2313"/>
              <a:gd name="T72" fmla="*/ 1899257 w 2312"/>
              <a:gd name="T73" fmla="*/ 1392697 h 2313"/>
              <a:gd name="T74" fmla="*/ 1931614 w 2312"/>
              <a:gd name="T75" fmla="*/ 1220941 h 2313"/>
              <a:gd name="T76" fmla="*/ 2266950 w 2312"/>
              <a:gd name="T77" fmla="*/ 1188552 h 2313"/>
              <a:gd name="T78" fmla="*/ 2259106 w 2312"/>
              <a:gd name="T79" fmla="*/ 1015815 h 2313"/>
              <a:gd name="T80" fmla="*/ 1923770 w 2312"/>
              <a:gd name="T81" fmla="*/ 966742 h 2313"/>
              <a:gd name="T82" fmla="*/ 1890432 w 2312"/>
              <a:gd name="T83" fmla="*/ 836207 h 2313"/>
              <a:gd name="T84" fmla="*/ 2161054 w 2312"/>
              <a:gd name="T85" fmla="*/ 647766 h 2313"/>
              <a:gd name="T86" fmla="*/ 2070847 w 2312"/>
              <a:gd name="T87" fmla="*/ 491713 h 2313"/>
              <a:gd name="T88" fmla="*/ 1767868 w 2312"/>
              <a:gd name="T89" fmla="*/ 614396 h 2313"/>
              <a:gd name="T90" fmla="*/ 1669817 w 2312"/>
              <a:gd name="T91" fmla="*/ 516250 h 2313"/>
              <a:gd name="T92" fmla="*/ 1824738 w 2312"/>
              <a:gd name="T93" fmla="*/ 229662 h 2313"/>
              <a:gd name="T94" fmla="*/ 1677661 w 2312"/>
              <a:gd name="T95" fmla="*/ 139368 h 2313"/>
              <a:gd name="T96" fmla="*/ 1440376 w 2312"/>
              <a:gd name="T97" fmla="*/ 37688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332038 w 2312"/>
              <a:gd name="T1" fmla="*/ 609600 h 2313"/>
              <a:gd name="T2" fmla="*/ 2039938 w 2312"/>
              <a:gd name="T3" fmla="*/ 542925 h 2313"/>
              <a:gd name="T4" fmla="*/ 2000250 w 2312"/>
              <a:gd name="T5" fmla="*/ 0 h 2313"/>
              <a:gd name="T6" fmla="*/ 1643063 w 2312"/>
              <a:gd name="T7" fmla="*/ 26988 h 2313"/>
              <a:gd name="T8" fmla="*/ 1616075 w 2312"/>
              <a:gd name="T9" fmla="*/ 542925 h 2313"/>
              <a:gd name="T10" fmla="*/ 1377950 w 2312"/>
              <a:gd name="T11" fmla="*/ 623888 h 2313"/>
              <a:gd name="T12" fmla="*/ 1033463 w 2312"/>
              <a:gd name="T13" fmla="*/ 185738 h 2313"/>
              <a:gd name="T14" fmla="*/ 795338 w 2312"/>
              <a:gd name="T15" fmla="*/ 319088 h 2313"/>
              <a:gd name="T16" fmla="*/ 1020763 w 2312"/>
              <a:gd name="T17" fmla="*/ 808038 h 2313"/>
              <a:gd name="T18" fmla="*/ 862013 w 2312"/>
              <a:gd name="T19" fmla="*/ 968375 h 2313"/>
              <a:gd name="T20" fmla="*/ 344488 w 2312"/>
              <a:gd name="T21" fmla="*/ 782638 h 2313"/>
              <a:gd name="T22" fmla="*/ 225425 w 2312"/>
              <a:gd name="T23" fmla="*/ 981075 h 2313"/>
              <a:gd name="T24" fmla="*/ 622300 w 2312"/>
              <a:gd name="T25" fmla="*/ 1325563 h 2313"/>
              <a:gd name="T26" fmla="*/ 557213 w 2312"/>
              <a:gd name="T27" fmla="*/ 1590675 h 2313"/>
              <a:gd name="T28" fmla="*/ 12700 w 2312"/>
              <a:gd name="T29" fmla="*/ 1630363 h 2313"/>
              <a:gd name="T30" fmla="*/ 0 w 2312"/>
              <a:gd name="T31" fmla="*/ 1922463 h 2313"/>
              <a:gd name="T32" fmla="*/ 557213 w 2312"/>
              <a:gd name="T33" fmla="*/ 2001838 h 2313"/>
              <a:gd name="T34" fmla="*/ 609600 w 2312"/>
              <a:gd name="T35" fmla="*/ 2252663 h 2313"/>
              <a:gd name="T36" fmla="*/ 198438 w 2312"/>
              <a:gd name="T37" fmla="*/ 2624138 h 2313"/>
              <a:gd name="T38" fmla="*/ 344488 w 2312"/>
              <a:gd name="T39" fmla="*/ 2849563 h 2313"/>
              <a:gd name="T40" fmla="*/ 808038 w 2312"/>
              <a:gd name="T41" fmla="*/ 2636838 h 2313"/>
              <a:gd name="T42" fmla="*/ 981075 w 2312"/>
              <a:gd name="T43" fmla="*/ 2809875 h 2313"/>
              <a:gd name="T44" fmla="*/ 741363 w 2312"/>
              <a:gd name="T45" fmla="*/ 3246438 h 2313"/>
              <a:gd name="T46" fmla="*/ 966788 w 2312"/>
              <a:gd name="T47" fmla="*/ 3432175 h 2313"/>
              <a:gd name="T48" fmla="*/ 1377950 w 2312"/>
              <a:gd name="T49" fmla="*/ 3035300 h 2313"/>
              <a:gd name="T50" fmla="*/ 1616075 w 2312"/>
              <a:gd name="T51" fmla="*/ 3114675 h 2313"/>
              <a:gd name="T52" fmla="*/ 1670050 w 2312"/>
              <a:gd name="T53" fmla="*/ 3657600 h 2313"/>
              <a:gd name="T54" fmla="*/ 2027238 w 2312"/>
              <a:gd name="T55" fmla="*/ 3671888 h 2313"/>
              <a:gd name="T56" fmla="*/ 2066925 w 2312"/>
              <a:gd name="T57" fmla="*/ 3101975 h 2313"/>
              <a:gd name="T58" fmla="*/ 2371725 w 2312"/>
              <a:gd name="T59" fmla="*/ 3022600 h 2313"/>
              <a:gd name="T60" fmla="*/ 2730500 w 2312"/>
              <a:gd name="T61" fmla="*/ 3419475 h 2313"/>
              <a:gd name="T62" fmla="*/ 2968625 w 2312"/>
              <a:gd name="T63" fmla="*/ 3273425 h 2313"/>
              <a:gd name="T64" fmla="*/ 2730500 w 2312"/>
              <a:gd name="T65" fmla="*/ 2797175 h 2313"/>
              <a:gd name="T66" fmla="*/ 2889250 w 2312"/>
              <a:gd name="T67" fmla="*/ 2597150 h 2313"/>
              <a:gd name="T68" fmla="*/ 3365500 w 2312"/>
              <a:gd name="T69" fmla="*/ 2822575 h 2313"/>
              <a:gd name="T70" fmla="*/ 3511550 w 2312"/>
              <a:gd name="T71" fmla="*/ 2571750 h 2313"/>
              <a:gd name="T72" fmla="*/ 3074988 w 2312"/>
              <a:gd name="T73" fmla="*/ 2252663 h 2313"/>
              <a:gd name="T74" fmla="*/ 3127375 w 2312"/>
              <a:gd name="T75" fmla="*/ 1974850 h 2313"/>
              <a:gd name="T76" fmla="*/ 3670300 w 2312"/>
              <a:gd name="T77" fmla="*/ 1922463 h 2313"/>
              <a:gd name="T78" fmla="*/ 3657600 w 2312"/>
              <a:gd name="T79" fmla="*/ 1643063 h 2313"/>
              <a:gd name="T80" fmla="*/ 3114675 w 2312"/>
              <a:gd name="T81" fmla="*/ 1563688 h 2313"/>
              <a:gd name="T82" fmla="*/ 3060700 w 2312"/>
              <a:gd name="T83" fmla="*/ 1352550 h 2313"/>
              <a:gd name="T84" fmla="*/ 3498850 w 2312"/>
              <a:gd name="T85" fmla="*/ 1047750 h 2313"/>
              <a:gd name="T86" fmla="*/ 3352800 w 2312"/>
              <a:gd name="T87" fmla="*/ 795338 h 2313"/>
              <a:gd name="T88" fmla="*/ 2862263 w 2312"/>
              <a:gd name="T89" fmla="*/ 993775 h 2313"/>
              <a:gd name="T90" fmla="*/ 2703513 w 2312"/>
              <a:gd name="T91" fmla="*/ 835025 h 2313"/>
              <a:gd name="T92" fmla="*/ 2954338 w 2312"/>
              <a:gd name="T93" fmla="*/ 371475 h 2313"/>
              <a:gd name="T94" fmla="*/ 2716213 w 2312"/>
              <a:gd name="T95" fmla="*/ 225425 h 2313"/>
              <a:gd name="T96" fmla="*/ 2332038 w 2312"/>
              <a:gd name="T97" fmla="*/ 60960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71700 w 2153"/>
              <a:gd name="T1" fmla="*/ 568325 h 1321"/>
              <a:gd name="T2" fmla="*/ 1900238 w 2153"/>
              <a:gd name="T3" fmla="*/ 504825 h 1321"/>
              <a:gd name="T4" fmla="*/ 1862138 w 2153"/>
              <a:gd name="T5" fmla="*/ 0 h 1321"/>
              <a:gd name="T6" fmla="*/ 1530350 w 2153"/>
              <a:gd name="T7" fmla="*/ 25400 h 1321"/>
              <a:gd name="T8" fmla="*/ 1504950 w 2153"/>
              <a:gd name="T9" fmla="*/ 504825 h 1321"/>
              <a:gd name="T10" fmla="*/ 1282700 w 2153"/>
              <a:gd name="T11" fmla="*/ 581025 h 1321"/>
              <a:gd name="T12" fmla="*/ 962025 w 2153"/>
              <a:gd name="T13" fmla="*/ 173038 h 1321"/>
              <a:gd name="T14" fmla="*/ 741363 w 2153"/>
              <a:gd name="T15" fmla="*/ 296863 h 1321"/>
              <a:gd name="T16" fmla="*/ 950913 w 2153"/>
              <a:gd name="T17" fmla="*/ 752475 h 1321"/>
              <a:gd name="T18" fmla="*/ 803275 w 2153"/>
              <a:gd name="T19" fmla="*/ 901700 h 1321"/>
              <a:gd name="T20" fmla="*/ 320675 w 2153"/>
              <a:gd name="T21" fmla="*/ 728663 h 1321"/>
              <a:gd name="T22" fmla="*/ 209550 w 2153"/>
              <a:gd name="T23" fmla="*/ 914400 h 1321"/>
              <a:gd name="T24" fmla="*/ 579438 w 2153"/>
              <a:gd name="T25" fmla="*/ 1235075 h 1321"/>
              <a:gd name="T26" fmla="*/ 519113 w 2153"/>
              <a:gd name="T27" fmla="*/ 1481138 h 1321"/>
              <a:gd name="T28" fmla="*/ 11113 w 2153"/>
              <a:gd name="T29" fmla="*/ 1517650 h 1321"/>
              <a:gd name="T30" fmla="*/ 0 w 2153"/>
              <a:gd name="T31" fmla="*/ 1790700 h 1321"/>
              <a:gd name="T32" fmla="*/ 519113 w 2153"/>
              <a:gd name="T33" fmla="*/ 1863725 h 1321"/>
              <a:gd name="T34" fmla="*/ 568325 w 2153"/>
              <a:gd name="T35" fmla="*/ 2097088 h 1321"/>
              <a:gd name="T36" fmla="*/ 2863850 w 2153"/>
              <a:gd name="T37" fmla="*/ 2097088 h 1321"/>
              <a:gd name="T38" fmla="*/ 2913063 w 2153"/>
              <a:gd name="T39" fmla="*/ 1838325 h 1321"/>
              <a:gd name="T40" fmla="*/ 3417888 w 2153"/>
              <a:gd name="T41" fmla="*/ 1790700 h 1321"/>
              <a:gd name="T42" fmla="*/ 3406775 w 2153"/>
              <a:gd name="T43" fmla="*/ 1530350 h 1321"/>
              <a:gd name="T44" fmla="*/ 2900363 w 2153"/>
              <a:gd name="T45" fmla="*/ 1455738 h 1321"/>
              <a:gd name="T46" fmla="*/ 2849563 w 2153"/>
              <a:gd name="T47" fmla="*/ 1258888 h 1321"/>
              <a:gd name="T48" fmla="*/ 3257550 w 2153"/>
              <a:gd name="T49" fmla="*/ 976313 h 1321"/>
              <a:gd name="T50" fmla="*/ 3122613 w 2153"/>
              <a:gd name="T51" fmla="*/ 741363 h 1321"/>
              <a:gd name="T52" fmla="*/ 2665413 w 2153"/>
              <a:gd name="T53" fmla="*/ 925513 h 1321"/>
              <a:gd name="T54" fmla="*/ 2517775 w 2153"/>
              <a:gd name="T55" fmla="*/ 777875 h 1321"/>
              <a:gd name="T56" fmla="*/ 2751138 w 2153"/>
              <a:gd name="T57" fmla="*/ 346075 h 1321"/>
              <a:gd name="T58" fmla="*/ 2528888 w 2153"/>
              <a:gd name="T59" fmla="*/ 209550 h 1321"/>
              <a:gd name="T60" fmla="*/ 2171700 w 2153"/>
              <a:gd name="T61" fmla="*/ 568325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38359 w 2312"/>
              <a:gd name="T1" fmla="*/ 375828 h 2313"/>
              <a:gd name="T2" fmla="*/ 1258197 w 2312"/>
              <a:gd name="T3" fmla="*/ 334722 h 2313"/>
              <a:gd name="T4" fmla="*/ 1233718 w 2312"/>
              <a:gd name="T5" fmla="*/ 0 h 2313"/>
              <a:gd name="T6" fmla="*/ 1013411 w 2312"/>
              <a:gd name="T7" fmla="*/ 16638 h 2313"/>
              <a:gd name="T8" fmla="*/ 996766 w 2312"/>
              <a:gd name="T9" fmla="*/ 334722 h 2313"/>
              <a:gd name="T10" fmla="*/ 849895 w 2312"/>
              <a:gd name="T11" fmla="*/ 384636 h 2313"/>
              <a:gd name="T12" fmla="*/ 637421 w 2312"/>
              <a:gd name="T13" fmla="*/ 114510 h 2313"/>
              <a:gd name="T14" fmla="*/ 490550 w 2312"/>
              <a:gd name="T15" fmla="*/ 196722 h 2313"/>
              <a:gd name="T16" fmla="*/ 629588 w 2312"/>
              <a:gd name="T17" fmla="*/ 498168 h 2313"/>
              <a:gd name="T18" fmla="*/ 531674 w 2312"/>
              <a:gd name="T19" fmla="*/ 597018 h 2313"/>
              <a:gd name="T20" fmla="*/ 212474 w 2312"/>
              <a:gd name="T21" fmla="*/ 482508 h 2313"/>
              <a:gd name="T22" fmla="*/ 139038 w 2312"/>
              <a:gd name="T23" fmla="*/ 604848 h 2313"/>
              <a:gd name="T24" fmla="*/ 383823 w 2312"/>
              <a:gd name="T25" fmla="*/ 817230 h 2313"/>
              <a:gd name="T26" fmla="*/ 343679 w 2312"/>
              <a:gd name="T27" fmla="*/ 980676 h 2313"/>
              <a:gd name="T28" fmla="*/ 7833 w 2312"/>
              <a:gd name="T29" fmla="*/ 1005144 h 2313"/>
              <a:gd name="T30" fmla="*/ 0 w 2312"/>
              <a:gd name="T31" fmla="*/ 1185228 h 2313"/>
              <a:gd name="T32" fmla="*/ 343679 w 2312"/>
              <a:gd name="T33" fmla="*/ 1234164 h 2313"/>
              <a:gd name="T34" fmla="*/ 375990 w 2312"/>
              <a:gd name="T35" fmla="*/ 1388801 h 2313"/>
              <a:gd name="T36" fmla="*/ 122393 w 2312"/>
              <a:gd name="T37" fmla="*/ 1617821 h 2313"/>
              <a:gd name="T38" fmla="*/ 212474 w 2312"/>
              <a:gd name="T39" fmla="*/ 1756799 h 2313"/>
              <a:gd name="T40" fmla="*/ 498383 w 2312"/>
              <a:gd name="T41" fmla="*/ 1625651 h 2313"/>
              <a:gd name="T42" fmla="*/ 605109 w 2312"/>
              <a:gd name="T43" fmla="*/ 1732331 h 2313"/>
              <a:gd name="T44" fmla="*/ 457259 w 2312"/>
              <a:gd name="T45" fmla="*/ 2001479 h 2313"/>
              <a:gd name="T46" fmla="*/ 596297 w 2312"/>
              <a:gd name="T47" fmla="*/ 2115989 h 2313"/>
              <a:gd name="T48" fmla="*/ 849895 w 2312"/>
              <a:gd name="T49" fmla="*/ 1871309 h 2313"/>
              <a:gd name="T50" fmla="*/ 996766 w 2312"/>
              <a:gd name="T51" fmla="*/ 1920245 h 2313"/>
              <a:gd name="T52" fmla="*/ 1030057 w 2312"/>
              <a:gd name="T53" fmla="*/ 2254967 h 2313"/>
              <a:gd name="T54" fmla="*/ 1250364 w 2312"/>
              <a:gd name="T55" fmla="*/ 2263775 h 2313"/>
              <a:gd name="T56" fmla="*/ 1274842 w 2312"/>
              <a:gd name="T57" fmla="*/ 1912415 h 2313"/>
              <a:gd name="T58" fmla="*/ 1462837 w 2312"/>
              <a:gd name="T59" fmla="*/ 1863479 h 2313"/>
              <a:gd name="T60" fmla="*/ 1684123 w 2312"/>
              <a:gd name="T61" fmla="*/ 2108159 h 2313"/>
              <a:gd name="T62" fmla="*/ 1830994 w 2312"/>
              <a:gd name="T63" fmla="*/ 2018117 h 2313"/>
              <a:gd name="T64" fmla="*/ 1684123 w 2312"/>
              <a:gd name="T65" fmla="*/ 1724501 h 2313"/>
              <a:gd name="T66" fmla="*/ 1782037 w 2312"/>
              <a:gd name="T67" fmla="*/ 1601183 h 2313"/>
              <a:gd name="T68" fmla="*/ 2075780 w 2312"/>
              <a:gd name="T69" fmla="*/ 1740161 h 2313"/>
              <a:gd name="T70" fmla="*/ 2165861 w 2312"/>
              <a:gd name="T71" fmla="*/ 1585523 h 2313"/>
              <a:gd name="T72" fmla="*/ 1896597 w 2312"/>
              <a:gd name="T73" fmla="*/ 1388801 h 2313"/>
              <a:gd name="T74" fmla="*/ 1928909 w 2312"/>
              <a:gd name="T75" fmla="*/ 1217525 h 2313"/>
              <a:gd name="T76" fmla="*/ 2263775 w 2312"/>
              <a:gd name="T77" fmla="*/ 1185228 h 2313"/>
              <a:gd name="T78" fmla="*/ 2255942 w 2312"/>
              <a:gd name="T79" fmla="*/ 1012973 h 2313"/>
              <a:gd name="T80" fmla="*/ 1921075 w 2312"/>
              <a:gd name="T81" fmla="*/ 964037 h 2313"/>
              <a:gd name="T82" fmla="*/ 1887785 w 2312"/>
              <a:gd name="T83" fmla="*/ 833868 h 2313"/>
              <a:gd name="T84" fmla="*/ 2158028 w 2312"/>
              <a:gd name="T85" fmla="*/ 645954 h 2313"/>
              <a:gd name="T86" fmla="*/ 2067947 w 2312"/>
              <a:gd name="T87" fmla="*/ 490338 h 2313"/>
              <a:gd name="T88" fmla="*/ 1765392 w 2312"/>
              <a:gd name="T89" fmla="*/ 612678 h 2313"/>
              <a:gd name="T90" fmla="*/ 1667478 w 2312"/>
              <a:gd name="T91" fmla="*/ 514806 h 2313"/>
              <a:gd name="T92" fmla="*/ 1822182 w 2312"/>
              <a:gd name="T93" fmla="*/ 229020 h 2313"/>
              <a:gd name="T94" fmla="*/ 1675311 w 2312"/>
              <a:gd name="T95" fmla="*/ 138978 h 2313"/>
              <a:gd name="T96" fmla="*/ 1438359 w 2312"/>
              <a:gd name="T97" fmla="*/ 375828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860990 w 2312"/>
              <a:gd name="T1" fmla="*/ 486520 h 2313"/>
              <a:gd name="T2" fmla="*/ 1627891 w 2312"/>
              <a:gd name="T3" fmla="*/ 433307 h 2313"/>
              <a:gd name="T4" fmla="*/ 1596220 w 2312"/>
              <a:gd name="T5" fmla="*/ 0 h 2313"/>
              <a:gd name="T6" fmla="*/ 1311181 w 2312"/>
              <a:gd name="T7" fmla="*/ 21539 h 2313"/>
              <a:gd name="T8" fmla="*/ 1289644 w 2312"/>
              <a:gd name="T9" fmla="*/ 433307 h 2313"/>
              <a:gd name="T10" fmla="*/ 1099618 w 2312"/>
              <a:gd name="T11" fmla="*/ 497923 h 2313"/>
              <a:gd name="T12" fmla="*/ 824714 w 2312"/>
              <a:gd name="T13" fmla="*/ 148237 h 2313"/>
              <a:gd name="T14" fmla="*/ 634687 w 2312"/>
              <a:gd name="T15" fmla="*/ 254663 h 2313"/>
              <a:gd name="T16" fmla="*/ 814579 w 2312"/>
              <a:gd name="T17" fmla="*/ 644893 h 2313"/>
              <a:gd name="T18" fmla="*/ 687895 w 2312"/>
              <a:gd name="T19" fmla="*/ 772858 h 2313"/>
              <a:gd name="T20" fmla="*/ 274905 w 2312"/>
              <a:gd name="T21" fmla="*/ 624621 h 2313"/>
              <a:gd name="T22" fmla="*/ 179891 w 2312"/>
              <a:gd name="T23" fmla="*/ 782994 h 2313"/>
              <a:gd name="T24" fmla="*/ 496602 w 2312"/>
              <a:gd name="T25" fmla="*/ 1057928 h 2313"/>
              <a:gd name="T26" fmla="*/ 444661 w 2312"/>
              <a:gd name="T27" fmla="*/ 1269514 h 2313"/>
              <a:gd name="T28" fmla="*/ 10135 w 2312"/>
              <a:gd name="T29" fmla="*/ 1301189 h 2313"/>
              <a:gd name="T30" fmla="*/ 0 w 2312"/>
              <a:gd name="T31" fmla="*/ 1534313 h 2313"/>
              <a:gd name="T32" fmla="*/ 444661 w 2312"/>
              <a:gd name="T33" fmla="*/ 1597662 h 2313"/>
              <a:gd name="T34" fmla="*/ 486467 w 2312"/>
              <a:gd name="T35" fmla="*/ 1797845 h 2313"/>
              <a:gd name="T36" fmla="*/ 158355 w 2312"/>
              <a:gd name="T37" fmla="*/ 2094318 h 2313"/>
              <a:gd name="T38" fmla="*/ 274905 w 2312"/>
              <a:gd name="T39" fmla="*/ 2274229 h 2313"/>
              <a:gd name="T40" fmla="*/ 644822 w 2312"/>
              <a:gd name="T41" fmla="*/ 2104454 h 2313"/>
              <a:gd name="T42" fmla="*/ 782908 w 2312"/>
              <a:gd name="T43" fmla="*/ 2242555 h 2313"/>
              <a:gd name="T44" fmla="*/ 591615 w 2312"/>
              <a:gd name="T45" fmla="*/ 2590974 h 2313"/>
              <a:gd name="T46" fmla="*/ 771506 w 2312"/>
              <a:gd name="T47" fmla="*/ 2739211 h 2313"/>
              <a:gd name="T48" fmla="*/ 1099618 w 2312"/>
              <a:gd name="T49" fmla="*/ 2422466 h 2313"/>
              <a:gd name="T50" fmla="*/ 1289644 w 2312"/>
              <a:gd name="T51" fmla="*/ 2485815 h 2313"/>
              <a:gd name="T52" fmla="*/ 1332717 w 2312"/>
              <a:gd name="T53" fmla="*/ 2919122 h 2313"/>
              <a:gd name="T54" fmla="*/ 1617756 w 2312"/>
              <a:gd name="T55" fmla="*/ 2930525 h 2313"/>
              <a:gd name="T56" fmla="*/ 1649427 w 2312"/>
              <a:gd name="T57" fmla="*/ 2475679 h 2313"/>
              <a:gd name="T58" fmla="*/ 1892661 w 2312"/>
              <a:gd name="T59" fmla="*/ 2412330 h 2313"/>
              <a:gd name="T60" fmla="*/ 2178967 w 2312"/>
              <a:gd name="T61" fmla="*/ 2729075 h 2313"/>
              <a:gd name="T62" fmla="*/ 2368993 w 2312"/>
              <a:gd name="T63" fmla="*/ 2612513 h 2313"/>
              <a:gd name="T64" fmla="*/ 2178967 w 2312"/>
              <a:gd name="T65" fmla="*/ 2232419 h 2313"/>
              <a:gd name="T66" fmla="*/ 2305651 w 2312"/>
              <a:gd name="T67" fmla="*/ 2072779 h 2313"/>
              <a:gd name="T68" fmla="*/ 2685703 w 2312"/>
              <a:gd name="T69" fmla="*/ 2252691 h 2313"/>
              <a:gd name="T70" fmla="*/ 2802253 w 2312"/>
              <a:gd name="T71" fmla="*/ 2052508 h 2313"/>
              <a:gd name="T72" fmla="*/ 2453872 w 2312"/>
              <a:gd name="T73" fmla="*/ 1797845 h 2313"/>
              <a:gd name="T74" fmla="*/ 2495677 w 2312"/>
              <a:gd name="T75" fmla="*/ 1576123 h 2313"/>
              <a:gd name="T76" fmla="*/ 2928937 w 2312"/>
              <a:gd name="T77" fmla="*/ 1534313 h 2313"/>
              <a:gd name="T78" fmla="*/ 2918802 w 2312"/>
              <a:gd name="T79" fmla="*/ 1311324 h 2313"/>
              <a:gd name="T80" fmla="*/ 2485543 w 2312"/>
              <a:gd name="T81" fmla="*/ 1247975 h 2313"/>
              <a:gd name="T82" fmla="*/ 2442470 w 2312"/>
              <a:gd name="T83" fmla="*/ 1079467 h 2313"/>
              <a:gd name="T84" fmla="*/ 2792118 w 2312"/>
              <a:gd name="T85" fmla="*/ 836207 h 2313"/>
              <a:gd name="T86" fmla="*/ 2675569 w 2312"/>
              <a:gd name="T87" fmla="*/ 634757 h 2313"/>
              <a:gd name="T88" fmla="*/ 2284115 w 2312"/>
              <a:gd name="T89" fmla="*/ 793130 h 2313"/>
              <a:gd name="T90" fmla="*/ 2157431 w 2312"/>
              <a:gd name="T91" fmla="*/ 666432 h 2313"/>
              <a:gd name="T92" fmla="*/ 2357592 w 2312"/>
              <a:gd name="T93" fmla="*/ 296473 h 2313"/>
              <a:gd name="T94" fmla="*/ 2167565 w 2312"/>
              <a:gd name="T95" fmla="*/ 179911 h 2313"/>
              <a:gd name="T96" fmla="*/ 1860990 w 2312"/>
              <a:gd name="T97" fmla="*/ 486520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008188 w 1265"/>
              <a:gd name="T1" fmla="*/ 0 h 2518"/>
              <a:gd name="T2" fmla="*/ 1790700 w 1265"/>
              <a:gd name="T3" fmla="*/ 28575 h 2518"/>
              <a:gd name="T4" fmla="*/ 1762125 w 1265"/>
              <a:gd name="T5" fmla="*/ 590550 h 2518"/>
              <a:gd name="T6" fmla="*/ 1501775 w 1265"/>
              <a:gd name="T7" fmla="*/ 679450 h 2518"/>
              <a:gd name="T8" fmla="*/ 1127125 w 1265"/>
              <a:gd name="T9" fmla="*/ 201613 h 2518"/>
              <a:gd name="T10" fmla="*/ 866775 w 1265"/>
              <a:gd name="T11" fmla="*/ 347663 h 2518"/>
              <a:gd name="T12" fmla="*/ 1112838 w 1265"/>
              <a:gd name="T13" fmla="*/ 881063 h 2518"/>
              <a:gd name="T14" fmla="*/ 939800 w 1265"/>
              <a:gd name="T15" fmla="*/ 1055688 h 2518"/>
              <a:gd name="T16" fmla="*/ 376238 w 1265"/>
              <a:gd name="T17" fmla="*/ 852488 h 2518"/>
              <a:gd name="T18" fmla="*/ 246063 w 1265"/>
              <a:gd name="T19" fmla="*/ 1069975 h 2518"/>
              <a:gd name="T20" fmla="*/ 677863 w 1265"/>
              <a:gd name="T21" fmla="*/ 1446213 h 2518"/>
              <a:gd name="T22" fmla="*/ 608013 w 1265"/>
              <a:gd name="T23" fmla="*/ 1735138 h 2518"/>
              <a:gd name="T24" fmla="*/ 14288 w 1265"/>
              <a:gd name="T25" fmla="*/ 1779588 h 2518"/>
              <a:gd name="T26" fmla="*/ 0 w 1265"/>
              <a:gd name="T27" fmla="*/ 2098675 h 2518"/>
              <a:gd name="T28" fmla="*/ 608013 w 1265"/>
              <a:gd name="T29" fmla="*/ 2184400 h 2518"/>
              <a:gd name="T30" fmla="*/ 665163 w 1265"/>
              <a:gd name="T31" fmla="*/ 2459038 h 2518"/>
              <a:gd name="T32" fmla="*/ 215900 w 1265"/>
              <a:gd name="T33" fmla="*/ 2863850 h 2518"/>
              <a:gd name="T34" fmla="*/ 376238 w 1265"/>
              <a:gd name="T35" fmla="*/ 3109913 h 2518"/>
              <a:gd name="T36" fmla="*/ 881063 w 1265"/>
              <a:gd name="T37" fmla="*/ 2878138 h 2518"/>
              <a:gd name="T38" fmla="*/ 1069975 w 1265"/>
              <a:gd name="T39" fmla="*/ 3067050 h 2518"/>
              <a:gd name="T40" fmla="*/ 808038 w 1265"/>
              <a:gd name="T41" fmla="*/ 3543300 h 2518"/>
              <a:gd name="T42" fmla="*/ 1054100 w 1265"/>
              <a:gd name="T43" fmla="*/ 3746500 h 2518"/>
              <a:gd name="T44" fmla="*/ 1501775 w 1265"/>
              <a:gd name="T45" fmla="*/ 3313113 h 2518"/>
              <a:gd name="T46" fmla="*/ 1762125 w 1265"/>
              <a:gd name="T47" fmla="*/ 3400425 h 2518"/>
              <a:gd name="T48" fmla="*/ 1820863 w 1265"/>
              <a:gd name="T49" fmla="*/ 3992563 h 2518"/>
              <a:gd name="T50" fmla="*/ 2008188 w 1265"/>
              <a:gd name="T51" fmla="*/ 3997325 h 2518"/>
              <a:gd name="T52" fmla="*/ 2008188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9226" name="Picture 10" descr="Facbann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7063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P. Le Parc : Web Based Remote Control of Mechanical Systems over Internet</a:t>
            </a:r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1113" y="6397625"/>
            <a:ext cx="81851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Jean Vareille 		</a:t>
            </a:r>
            <a:r>
              <a:rPr lang="fr-FR" sz="1200" b="1">
                <a:solidFill>
                  <a:srgbClr val="6D4901"/>
                </a:solidFill>
              </a:rPr>
              <a:t>Environnements, réseaux et systèmes de contrôle</a:t>
            </a:r>
            <a:r>
              <a:rPr lang="fr-FR" b="1">
                <a:solidFill>
                  <a:srgbClr val="6D4901"/>
                </a:solidFill>
              </a:rPr>
              <a:t>,</a:t>
            </a:r>
            <a:r>
              <a:rPr lang="en-GB"/>
              <a:t> 	oct-nov 2008</a:t>
            </a:r>
            <a:endParaRPr lang="fr-FR"/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386F9203-EB81-43AF-A4C6-974D41A25FF1}" type="slidenum">
              <a:rPr lang="fr-FR"/>
              <a:pPr>
                <a:defRPr/>
              </a:pPr>
              <a:t>‹N°›</a:t>
            </a:fld>
            <a:r>
              <a:rPr lang="fr-FR"/>
              <a:t> / 36</a:t>
            </a:r>
          </a:p>
        </p:txBody>
      </p:sp>
      <p:pic>
        <p:nvPicPr>
          <p:cNvPr id="9232" name="Picture 16" descr="V:\articles_et_posters_communications\CFM2013\logo-labsticc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914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pull dir="u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D490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D490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D490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D490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D490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D490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D490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D490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D490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rgbClr val="00000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rgbClr val="00000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rgbClr val="00000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rgbClr val="00000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rgbClr val="0000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rgbClr val="0000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rgbClr val="0000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rgbClr val="0000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rgbClr val="000008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qra.ca/Manuel-de-reference-pour-la-norm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riti.ibisc.univ-evry.fr/" TargetMode="External"/><Relationship Id="rId7" Type="http://schemas.openxmlformats.org/officeDocument/2006/relationships/hyperlink" Target="http://ranier.oact.hq.nasa.gov/telerobotics_page/realrobots.html" TargetMode="External"/><Relationship Id="rId2" Type="http://schemas.openxmlformats.org/officeDocument/2006/relationships/hyperlink" Target="http://similimi.univ-brest.fr/v1.6/miabo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elerobot.mech.uwa.edu.au/" TargetMode="External"/><Relationship Id="rId5" Type="http://schemas.openxmlformats.org/officeDocument/2006/relationships/hyperlink" Target="http://www.tpline.fr/" TargetMode="External"/><Relationship Id="rId4" Type="http://schemas.openxmlformats.org/officeDocument/2006/relationships/hyperlink" Target="http://rr.informatik.tu-freiberg.de/index.php?con=home&amp;sel=&amp;lang=eng&amp;js=1&amp;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elerobot.mech.uwa.edu.au/" TargetMode="External"/><Relationship Id="rId2" Type="http://schemas.openxmlformats.org/officeDocument/2006/relationships/hyperlink" Target="http://ariti.ibisc.univ-evry.fr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r.informatik.tu-freiberg.de/index.php?con=home&amp;sel=&amp;lang=eng&amp;js=1&amp;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p-primeca.net/" TargetMode="External"/><Relationship Id="rId2" Type="http://schemas.openxmlformats.org/officeDocument/2006/relationships/hyperlink" Target="http://www.tpline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ip-primeca.net/Portals/0/Telma%20.pdf" TargetMode="External"/><Relationship Id="rId5" Type="http://schemas.openxmlformats.org/officeDocument/2006/relationships/hyperlink" Target="http://www.aip-primeca.net/Portals/0/Robotique-Vision.pdf" TargetMode="External"/><Relationship Id="rId4" Type="http://schemas.openxmlformats.org/officeDocument/2006/relationships/hyperlink" Target="http://www.aip-primeca.net/P&#244;leAIPPRIMECALorraine/tabid/134/Default.aspx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ranier.oact.hq.nasa.gov/telerobotics_page/realrobots.html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jpe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8001000" cy="2362200"/>
          </a:xfrm>
        </p:spPr>
        <p:txBody>
          <a:bodyPr/>
          <a:lstStyle/>
          <a:p>
            <a:pPr algn="ctr" eaLnBrk="1" hangingPunct="1"/>
            <a:r>
              <a:rPr lang="fr-FR" b="1" smtClean="0">
                <a:solidFill>
                  <a:srgbClr val="6D4901"/>
                </a:solidFill>
              </a:rPr>
              <a:t>Robotique et Réseaux de Capteurs pour l’Interaction avec l’environnement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572000"/>
            <a:ext cx="7620000" cy="609600"/>
          </a:xfrm>
        </p:spPr>
        <p:txBody>
          <a:bodyPr/>
          <a:lstStyle/>
          <a:p>
            <a:pPr eaLnBrk="1" hangingPunct="1"/>
            <a:r>
              <a:rPr lang="fr-FR" sz="2400" smtClean="0"/>
              <a:t>Jean Vareille, </a:t>
            </a:r>
          </a:p>
          <a:p>
            <a:pPr eaLnBrk="1" hangingPunct="1"/>
            <a:r>
              <a:rPr lang="fr-FR" sz="2400" smtClean="0"/>
              <a:t> </a:t>
            </a:r>
            <a:r>
              <a:rPr lang="fr-FR" sz="1400" smtClean="0"/>
              <a:t>Université de Bretagne Occidentale</a:t>
            </a:r>
          </a:p>
          <a:p>
            <a:pPr eaLnBrk="1" hangingPunct="1"/>
            <a:r>
              <a:rPr lang="fr-FR" sz="1400" smtClean="0"/>
              <a:t>    Lab-STICC	 Brest - France</a:t>
            </a:r>
          </a:p>
          <a:p>
            <a:pPr eaLnBrk="1" hangingPunct="1"/>
            <a:r>
              <a:rPr lang="fr-FR" sz="1400" smtClean="0"/>
              <a:t>         jean.vareille@univ-brest.fr, philippe.leparc@univ-brest.fr,</a:t>
            </a:r>
            <a:br>
              <a:rPr lang="fr-FR" sz="1400" smtClean="0"/>
            </a:br>
            <a:r>
              <a:rPr lang="fr-FR" sz="1400" smtClean="0"/>
              <a:t/>
            </a:r>
            <a:br>
              <a:rPr lang="fr-FR" sz="1400" smtClean="0"/>
            </a:br>
            <a:endParaRPr lang="fr-FR" smtClean="0">
              <a:solidFill>
                <a:schemeClr val="tx1"/>
              </a:solidFill>
            </a:endParaRPr>
          </a:p>
          <a:p>
            <a:pPr eaLnBrk="1" hangingPunct="1"/>
            <a:endParaRPr lang="fr-FR" sz="1400" smtClean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026"/>
          <p:cNvGrpSpPr>
            <a:grpSpLocks/>
          </p:cNvGrpSpPr>
          <p:nvPr/>
        </p:nvGrpSpPr>
        <p:grpSpPr bwMode="auto">
          <a:xfrm>
            <a:off x="1055688" y="2179638"/>
            <a:ext cx="1630362" cy="3292475"/>
            <a:chOff x="4557" y="1570"/>
            <a:chExt cx="1027" cy="2074"/>
          </a:xfrm>
        </p:grpSpPr>
        <p:sp>
          <p:nvSpPr>
            <p:cNvPr id="28681" name="Rectangle 1027"/>
            <p:cNvSpPr>
              <a:spLocks noChangeAspect="1" noChangeArrowheads="1"/>
            </p:cNvSpPr>
            <p:nvPr/>
          </p:nvSpPr>
          <p:spPr bwMode="auto">
            <a:xfrm>
              <a:off x="4594" y="2345"/>
              <a:ext cx="898" cy="2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0800" anchorCtr="1"/>
            <a:lstStyle/>
            <a:p>
              <a:pPr eaLnBrk="0" hangingPunct="0"/>
              <a:r>
                <a:rPr kumimoji="0" lang="fr-FR" sz="1200" b="1"/>
                <a:t>Computer</a:t>
              </a:r>
              <a:endParaRPr kumimoji="0" lang="fr-FR" b="1"/>
            </a:p>
          </p:txBody>
        </p:sp>
        <p:sp>
          <p:nvSpPr>
            <p:cNvPr id="28682" name="Freeform 1028"/>
            <p:cNvSpPr>
              <a:spLocks noChangeAspect="1"/>
            </p:cNvSpPr>
            <p:nvPr/>
          </p:nvSpPr>
          <p:spPr bwMode="auto">
            <a:xfrm>
              <a:off x="4839" y="2058"/>
              <a:ext cx="1" cy="288"/>
            </a:xfrm>
            <a:custGeom>
              <a:avLst/>
              <a:gdLst>
                <a:gd name="T0" fmla="*/ 0 w 1"/>
                <a:gd name="T1" fmla="*/ 288 h 288"/>
                <a:gd name="T2" fmla="*/ 1 w 1"/>
                <a:gd name="T3" fmla="*/ 0 h 288"/>
                <a:gd name="T4" fmla="*/ 0 60000 65536"/>
                <a:gd name="T5" fmla="*/ 0 60000 65536"/>
                <a:gd name="T6" fmla="*/ 0 w 1"/>
                <a:gd name="T7" fmla="*/ 0 h 288"/>
                <a:gd name="T8" fmla="*/ 1 w 1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88">
                  <a:moveTo>
                    <a:pt x="0" y="288"/>
                  </a:moveTo>
                  <a:lnTo>
                    <a:pt x="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8683" name="Freeform 1029"/>
            <p:cNvSpPr>
              <a:spLocks noChangeAspect="1"/>
            </p:cNvSpPr>
            <p:nvPr/>
          </p:nvSpPr>
          <p:spPr bwMode="auto">
            <a:xfrm>
              <a:off x="4840" y="2551"/>
              <a:ext cx="1" cy="287"/>
            </a:xfrm>
            <a:custGeom>
              <a:avLst/>
              <a:gdLst>
                <a:gd name="T0" fmla="*/ 0 w 1"/>
                <a:gd name="T1" fmla="*/ 287 h 287"/>
                <a:gd name="T2" fmla="*/ 0 w 1"/>
                <a:gd name="T3" fmla="*/ 0 h 287"/>
                <a:gd name="T4" fmla="*/ 0 60000 65536"/>
                <a:gd name="T5" fmla="*/ 0 60000 65536"/>
                <a:gd name="T6" fmla="*/ 0 w 1"/>
                <a:gd name="T7" fmla="*/ 0 h 287"/>
                <a:gd name="T8" fmla="*/ 1 w 1"/>
                <a:gd name="T9" fmla="*/ 287 h 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87">
                  <a:moveTo>
                    <a:pt x="0" y="287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8684" name="Line 1030"/>
            <p:cNvSpPr>
              <a:spLocks noChangeAspect="1" noChangeShapeType="1"/>
            </p:cNvSpPr>
            <p:nvPr/>
          </p:nvSpPr>
          <p:spPr bwMode="auto">
            <a:xfrm>
              <a:off x="5249" y="255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8685" name="Freeform 1031"/>
            <p:cNvSpPr>
              <a:spLocks noChangeAspect="1"/>
            </p:cNvSpPr>
            <p:nvPr/>
          </p:nvSpPr>
          <p:spPr bwMode="auto">
            <a:xfrm>
              <a:off x="4839" y="2468"/>
              <a:ext cx="410" cy="102"/>
            </a:xfrm>
            <a:custGeom>
              <a:avLst/>
              <a:gdLst>
                <a:gd name="T0" fmla="*/ 0 w 410"/>
                <a:gd name="T1" fmla="*/ 102 h 102"/>
                <a:gd name="T2" fmla="*/ 0 w 410"/>
                <a:gd name="T3" fmla="*/ 0 h 102"/>
                <a:gd name="T4" fmla="*/ 410 w 410"/>
                <a:gd name="T5" fmla="*/ 0 h 102"/>
                <a:gd name="T6" fmla="*/ 409 w 410"/>
                <a:gd name="T7" fmla="*/ 82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0"/>
                <a:gd name="T13" fmla="*/ 0 h 102"/>
                <a:gd name="T14" fmla="*/ 410 w 410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0" h="102">
                  <a:moveTo>
                    <a:pt x="0" y="102"/>
                  </a:moveTo>
                  <a:lnTo>
                    <a:pt x="0" y="0"/>
                  </a:lnTo>
                  <a:lnTo>
                    <a:pt x="410" y="0"/>
                  </a:lnTo>
                  <a:lnTo>
                    <a:pt x="409" y="82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86" name="Line 1032"/>
            <p:cNvSpPr>
              <a:spLocks noChangeAspect="1" noChangeShapeType="1"/>
            </p:cNvSpPr>
            <p:nvPr/>
          </p:nvSpPr>
          <p:spPr bwMode="auto">
            <a:xfrm flipV="1">
              <a:off x="4839" y="1774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87" name="Oval 1033"/>
            <p:cNvSpPr>
              <a:spLocks noChangeAspect="1" noChangeArrowheads="1"/>
            </p:cNvSpPr>
            <p:nvPr/>
          </p:nvSpPr>
          <p:spPr bwMode="auto">
            <a:xfrm>
              <a:off x="4676" y="157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Operator</a:t>
              </a:r>
              <a:endParaRPr kumimoji="0" lang="fr-FR"/>
            </a:p>
          </p:txBody>
        </p:sp>
        <p:sp>
          <p:nvSpPr>
            <p:cNvPr id="28688" name="Line 1034"/>
            <p:cNvSpPr>
              <a:spLocks noChangeAspect="1" noChangeShapeType="1"/>
            </p:cNvSpPr>
            <p:nvPr/>
          </p:nvSpPr>
          <p:spPr bwMode="auto">
            <a:xfrm flipV="1">
              <a:off x="4839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89" name="Line 1035"/>
            <p:cNvSpPr>
              <a:spLocks noChangeAspect="1" noChangeShapeType="1"/>
            </p:cNvSpPr>
            <p:nvPr/>
          </p:nvSpPr>
          <p:spPr bwMode="auto">
            <a:xfrm flipV="1">
              <a:off x="5247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90" name="Oval 1036"/>
            <p:cNvSpPr>
              <a:spLocks noChangeAspect="1" noChangeArrowheads="1"/>
            </p:cNvSpPr>
            <p:nvPr/>
          </p:nvSpPr>
          <p:spPr bwMode="auto">
            <a:xfrm>
              <a:off x="4676" y="308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Machine</a:t>
              </a:r>
              <a:endParaRPr kumimoji="0" lang="fr-FR"/>
            </a:p>
          </p:txBody>
        </p:sp>
        <p:grpSp>
          <p:nvGrpSpPr>
            <p:cNvPr id="28691" name="Group 1037"/>
            <p:cNvGrpSpPr>
              <a:grpSpLocks/>
            </p:cNvGrpSpPr>
            <p:nvPr/>
          </p:nvGrpSpPr>
          <p:grpSpPr bwMode="auto">
            <a:xfrm>
              <a:off x="4594" y="1937"/>
              <a:ext cx="898" cy="1021"/>
              <a:chOff x="838" y="1937"/>
              <a:chExt cx="898" cy="1021"/>
            </a:xfrm>
          </p:grpSpPr>
          <p:sp>
            <p:nvSpPr>
              <p:cNvPr id="28693" name="Rectangle 1038"/>
              <p:cNvSpPr>
                <a:spLocks noChangeAspect="1" noChangeArrowheads="1"/>
              </p:cNvSpPr>
              <p:nvPr/>
            </p:nvSpPr>
            <p:spPr bwMode="auto">
              <a:xfrm>
                <a:off x="838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Sensor</a:t>
                </a:r>
                <a:endParaRPr kumimoji="0" lang="fr-FR" sz="1200" b="1"/>
              </a:p>
            </p:txBody>
          </p:sp>
          <p:sp>
            <p:nvSpPr>
              <p:cNvPr id="28694" name="Rectangle 1039"/>
              <p:cNvSpPr>
                <a:spLocks noChangeAspect="1" noChangeArrowheads="1"/>
              </p:cNvSpPr>
              <p:nvPr/>
            </p:nvSpPr>
            <p:spPr bwMode="auto">
              <a:xfrm>
                <a:off x="1287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Actuator</a:t>
                </a:r>
                <a:endParaRPr kumimoji="0" lang="fr-FR" sz="1200" b="1"/>
              </a:p>
            </p:txBody>
          </p:sp>
          <p:sp>
            <p:nvSpPr>
              <p:cNvPr id="28695" name="Rectangle 1040"/>
              <p:cNvSpPr>
                <a:spLocks noChangeAspect="1" noChangeArrowheads="1"/>
              </p:cNvSpPr>
              <p:nvPr/>
            </p:nvSpPr>
            <p:spPr bwMode="auto">
              <a:xfrm>
                <a:off x="838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Display</a:t>
                </a:r>
                <a:endParaRPr kumimoji="0" lang="fr-FR" sz="1200" b="1"/>
              </a:p>
            </p:txBody>
          </p:sp>
          <p:sp>
            <p:nvSpPr>
              <p:cNvPr id="28696" name="Rectangle 1041"/>
              <p:cNvSpPr>
                <a:spLocks noChangeAspect="1" noChangeArrowheads="1"/>
              </p:cNvSpPr>
              <p:nvPr/>
            </p:nvSpPr>
            <p:spPr bwMode="auto">
              <a:xfrm>
                <a:off x="1287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Controller</a:t>
                </a:r>
                <a:endParaRPr kumimoji="0" lang="fr-FR" b="1"/>
              </a:p>
            </p:txBody>
          </p:sp>
        </p:grpSp>
        <p:sp>
          <p:nvSpPr>
            <p:cNvPr id="28692" name="Text Box 1042"/>
            <p:cNvSpPr txBox="1">
              <a:spLocks noChangeArrowheads="1"/>
            </p:cNvSpPr>
            <p:nvPr/>
          </p:nvSpPr>
          <p:spPr bwMode="auto">
            <a:xfrm>
              <a:off x="4557" y="3465"/>
              <a:ext cx="1027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kumimoji="0" lang="en-GB" sz="1200"/>
                <a:t>Fully automatic control</a:t>
              </a:r>
              <a:endParaRPr kumimoji="0" lang="en-GB"/>
            </a:p>
          </p:txBody>
        </p:sp>
      </p:grpSp>
      <p:sp>
        <p:nvSpPr>
          <p:cNvPr id="28676" name="Rectangle 1043"/>
          <p:cNvSpPr>
            <a:spLocks noChangeArrowheads="1"/>
          </p:cNvSpPr>
          <p:nvPr/>
        </p:nvSpPr>
        <p:spPr bwMode="auto">
          <a:xfrm>
            <a:off x="1827213" y="457200"/>
            <a:ext cx="6935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Langage d’exécution ISO</a:t>
            </a:r>
          </a:p>
        </p:txBody>
      </p:sp>
      <p:sp>
        <p:nvSpPr>
          <p:cNvPr id="28677" name="Rectangle 1044"/>
          <p:cNvSpPr>
            <a:spLocks noChangeArrowheads="1"/>
          </p:cNvSpPr>
          <p:nvPr/>
        </p:nvSpPr>
        <p:spPr bwMode="auto">
          <a:xfrm>
            <a:off x="3124200" y="1412875"/>
            <a:ext cx="5156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kumimoji="0" lang="fr-FR" sz="3200">
                <a:latin typeface="Arial" charset="0"/>
              </a:rPr>
              <a:t>Structure du langage :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kumimoji="0" lang="fr-FR" sz="3200">
                <a:latin typeface="Arial" charset="0"/>
              </a:rPr>
              <a:t>Lignes composées de mots</a:t>
            </a:r>
          </a:p>
        </p:txBody>
      </p:sp>
      <p:sp>
        <p:nvSpPr>
          <p:cNvPr id="28678" name="Rectangle 1045"/>
          <p:cNvSpPr>
            <a:spLocks noChangeArrowheads="1"/>
          </p:cNvSpPr>
          <p:nvPr/>
        </p:nvSpPr>
        <p:spPr bwMode="auto">
          <a:xfrm>
            <a:off x="3124200" y="2636838"/>
            <a:ext cx="5410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kumimoji="0" lang="fr-FR" sz="3200">
                <a:latin typeface="Arial" charset="0"/>
              </a:rPr>
              <a:t>Interprétation ligne par ligne prise en compte de 2 à 3 lignes</a:t>
            </a:r>
          </a:p>
        </p:txBody>
      </p:sp>
      <p:sp>
        <p:nvSpPr>
          <p:cNvPr id="28680" name="Rectangle 1045"/>
          <p:cNvSpPr>
            <a:spLocks noChangeArrowheads="1"/>
          </p:cNvSpPr>
          <p:nvPr/>
        </p:nvSpPr>
        <p:spPr bwMode="auto">
          <a:xfrm>
            <a:off x="3132138" y="4205288"/>
            <a:ext cx="5881687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just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kumimoji="0" lang="fr-FR">
                <a:latin typeface="Arial" charset="0"/>
              </a:rPr>
              <a:t>NB : le langage de programmation d’origine était le G-code, développé par l’’Electronic Industries Association’’ au début des années 1960, puis normalisé par l'ISO en février 1980 sous la référence RS274D/ (ISO 6983). </a:t>
            </a:r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10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2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6"/>
          <p:cNvSpPr>
            <a:spLocks noChangeArrowheads="1"/>
          </p:cNvSpPr>
          <p:nvPr/>
        </p:nvSpPr>
        <p:spPr bwMode="auto">
          <a:xfrm>
            <a:off x="914400" y="167640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kumimoji="0" lang="en-US" b="1"/>
              <a:t>%2032 (debut du programme numero 2032)</a:t>
            </a:r>
            <a:br>
              <a:rPr kumimoji="0" lang="en-US" b="1"/>
            </a:br>
            <a:r>
              <a:rPr kumimoji="0" lang="en-US" b="1"/>
              <a:t>N22 G40 G80 M5 M9 (annulation de toutes actions)</a:t>
            </a:r>
            <a:br>
              <a:rPr kumimoji="0" lang="en-US" b="1"/>
            </a:br>
            <a:r>
              <a:rPr kumimoji="0" lang="en-US" b="1"/>
              <a:t>...</a:t>
            </a:r>
            <a:br>
              <a:rPr kumimoji="0" lang="en-US" b="1"/>
            </a:br>
            <a:r>
              <a:rPr kumimoji="0" lang="en-US" b="1"/>
              <a:t>N34...</a:t>
            </a:r>
            <a:br>
              <a:rPr kumimoji="0" lang="en-US" b="1"/>
            </a:br>
            <a:r>
              <a:rPr kumimoji="0" lang="en-US" b="1"/>
              <a:t>N35 G0 G53 X20 Y3 (mouvement rapide en X20 Y3)</a:t>
            </a:r>
            <a:br>
              <a:rPr kumimoji="0" lang="en-US" b="1"/>
            </a:br>
            <a:r>
              <a:rPr kumimoji="0" lang="en-US" b="1"/>
              <a:t>N703...</a:t>
            </a:r>
            <a:br>
              <a:rPr kumimoji="0" lang="en-US" b="1"/>
            </a:br>
            <a:r>
              <a:rPr kumimoji="0" lang="en-US" b="1"/>
              <a:t>N704 M2 (fin de programme)</a:t>
            </a:r>
            <a:r>
              <a:rPr kumimoji="0" lang="en-US"/>
              <a:t> </a:t>
            </a:r>
          </a:p>
        </p:txBody>
      </p:sp>
      <p:sp>
        <p:nvSpPr>
          <p:cNvPr id="29700" name="Rectangle 1027"/>
          <p:cNvSpPr>
            <a:spLocks noChangeArrowheads="1"/>
          </p:cNvSpPr>
          <p:nvPr/>
        </p:nvSpPr>
        <p:spPr bwMode="auto">
          <a:xfrm>
            <a:off x="2144713" y="5026025"/>
            <a:ext cx="531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hlinkClick r:id="rId2"/>
              </a:rPr>
              <a:t>http://www.aqra.ca/Manuel-de-reference-pour-la-norme</a:t>
            </a:r>
            <a:endParaRPr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11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/>
          <p:cNvSpPr>
            <a:spLocks noChangeArrowheads="1"/>
          </p:cNvSpPr>
          <p:nvPr/>
        </p:nvSpPr>
        <p:spPr bwMode="auto">
          <a:xfrm>
            <a:off x="838200" y="914400"/>
            <a:ext cx="8991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sz="2800" dirty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>
                <a:latin typeface="Arial" charset="0"/>
              </a:rPr>
              <a:t>Construire une architecture logicielle générique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>
                <a:latin typeface="Arial" charset="0"/>
              </a:rPr>
              <a:t>noyau de services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>
                <a:latin typeface="Arial" charset="0"/>
              </a:rPr>
              <a:t>composants de services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None/>
            </a:pPr>
            <a:endParaRPr kumimoji="0" lang="fr-FR" dirty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>
                <a:latin typeface="Arial" charset="0"/>
              </a:rPr>
              <a:t>Tenir compte de la qualité de la communication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>
                <a:latin typeface="Arial" charset="0"/>
              </a:rPr>
              <a:t>capteurs réseau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>
                <a:latin typeface="Arial" charset="0"/>
              </a:rPr>
              <a:t>méthodologie de développement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endParaRPr kumimoji="0" lang="fr-FR" dirty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>
                <a:latin typeface="Arial" charset="0"/>
              </a:rPr>
              <a:t>Hypothèses :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>
                <a:latin typeface="Arial" charset="0"/>
              </a:rPr>
              <a:t>les délais de transmissions sont prépondérants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>
                <a:latin typeface="Arial" charset="0"/>
              </a:rPr>
              <a:t>La bande passante disponible dépasse les besoins</a:t>
            </a:r>
          </a:p>
        </p:txBody>
      </p:sp>
      <p:sp>
        <p:nvSpPr>
          <p:cNvPr id="30724" name="Rectangle 1027"/>
          <p:cNvSpPr>
            <a:spLocks noChangeArrowheads="1"/>
          </p:cNvSpPr>
          <p:nvPr/>
        </p:nvSpPr>
        <p:spPr bwMode="auto">
          <a:xfrm>
            <a:off x="1827213" y="457200"/>
            <a:ext cx="6935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kumimoji="0" lang="fr-FR" sz="4400" dirty="0">
                <a:solidFill>
                  <a:srgbClr val="6D4901"/>
                </a:solidFill>
                <a:latin typeface="Arial" charset="0"/>
              </a:rPr>
              <a:t>Commande à distance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12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5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5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5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5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5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5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5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 autoUpdateAnimBg="0" advAuto="2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692968" y="404664"/>
            <a:ext cx="8991600" cy="59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sz="2800" dirty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 smtClean="0">
                <a:latin typeface="Arial" charset="0"/>
              </a:rPr>
              <a:t>Analyses fonctionnelles (acquis)</a:t>
            </a:r>
            <a:endParaRPr kumimoji="0" lang="fr-FR" sz="2800" dirty="0"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 smtClean="0">
                <a:latin typeface="Arial" charset="0"/>
              </a:rPr>
              <a:t>Architecture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>
                <a:latin typeface="Arial" charset="0"/>
              </a:rPr>
              <a:t>L</a:t>
            </a:r>
            <a:r>
              <a:rPr kumimoji="0" lang="fr-FR" dirty="0" smtClean="0">
                <a:latin typeface="Arial" charset="0"/>
              </a:rPr>
              <a:t>ogiciels</a:t>
            </a:r>
            <a:endParaRPr kumimoji="0" lang="fr-FR" dirty="0"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None/>
            </a:pPr>
            <a:endParaRPr kumimoji="0" lang="fr-FR" dirty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 smtClean="0">
                <a:latin typeface="Arial" charset="0"/>
              </a:rPr>
              <a:t>Analyses dysfonctionnelles</a:t>
            </a:r>
            <a:endParaRPr kumimoji="0" lang="fr-FR" sz="2800" dirty="0"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 smtClean="0">
                <a:latin typeface="Arial" charset="0"/>
              </a:rPr>
              <a:t>méthodologie de développement et logiciels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>
                <a:latin typeface="Arial" charset="0"/>
              </a:rPr>
              <a:t>é</a:t>
            </a:r>
            <a:r>
              <a:rPr kumimoji="0" lang="fr-FR" dirty="0" smtClean="0">
                <a:latin typeface="Arial" charset="0"/>
              </a:rPr>
              <a:t>vénements néfastes, détection, capteurs </a:t>
            </a:r>
            <a:r>
              <a:rPr kumimoji="0" lang="fr-FR" dirty="0">
                <a:latin typeface="Arial" charset="0"/>
              </a:rPr>
              <a:t>réseau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endParaRPr kumimoji="0" lang="fr-FR" dirty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 smtClean="0">
                <a:latin typeface="Arial" charset="0"/>
              </a:rPr>
              <a:t>Analyse éco-responsable</a:t>
            </a:r>
            <a:endParaRPr kumimoji="0" lang="fr-FR" sz="2800" dirty="0"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 smtClean="0">
                <a:latin typeface="Arial" charset="0"/>
              </a:rPr>
              <a:t>Robotique durable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endParaRPr kumimoji="0" lang="fr-FR" dirty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 smtClean="0">
                <a:latin typeface="Arial" charset="0"/>
              </a:rPr>
              <a:t>Analyse socio-économique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 smtClean="0">
                <a:latin typeface="Arial" charset="0"/>
              </a:rPr>
              <a:t>Marchés : </a:t>
            </a:r>
            <a:r>
              <a:rPr kumimoji="0" lang="fr-FR" dirty="0" err="1" smtClean="0">
                <a:latin typeface="Arial" charset="0"/>
              </a:rPr>
              <a:t>téléprésence</a:t>
            </a:r>
            <a:r>
              <a:rPr kumimoji="0" lang="fr-FR" dirty="0" smtClean="0">
                <a:latin typeface="Arial" charset="0"/>
              </a:rPr>
              <a:t> et robots « autonomes »</a:t>
            </a:r>
            <a:endParaRPr kumimoji="0" lang="fr-FR" dirty="0" smtClean="0"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</a:pPr>
            <a:endParaRPr kumimoji="0" lang="fr-FR" dirty="0" smtClean="0">
              <a:latin typeface="Arial" charset="0"/>
            </a:endParaRPr>
          </a:p>
        </p:txBody>
      </p:sp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1827213" y="116632"/>
            <a:ext cx="6935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kumimoji="0" lang="fr-FR" sz="4400" dirty="0" smtClean="0">
                <a:solidFill>
                  <a:srgbClr val="6D4901"/>
                </a:solidFill>
                <a:latin typeface="Arial" charset="0"/>
              </a:rPr>
              <a:t>Analyses</a:t>
            </a:r>
            <a:endParaRPr kumimoji="0" lang="fr-FR" sz="4400" dirty="0">
              <a:solidFill>
                <a:srgbClr val="6D4901"/>
              </a:solidFill>
              <a:latin typeface="Arial" charset="0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13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2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6"/>
          <p:cNvSpPr>
            <a:spLocks noChangeArrowheads="1"/>
          </p:cNvSpPr>
          <p:nvPr/>
        </p:nvSpPr>
        <p:spPr bwMode="auto">
          <a:xfrm>
            <a:off x="692968" y="116632"/>
            <a:ext cx="8991600" cy="645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sz="2800" dirty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 smtClean="0">
                <a:latin typeface="Arial" charset="0"/>
              </a:rPr>
              <a:t>En trois phases</a:t>
            </a:r>
            <a:endParaRPr kumimoji="0" lang="fr-FR" sz="2800" dirty="0"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kumimoji="0" lang="fr-FR" dirty="0" smtClean="0">
                <a:latin typeface="Arial" charset="0"/>
              </a:rPr>
              <a:t>1- Dysfonctionnements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kumimoji="0" lang="fr-FR" dirty="0" smtClean="0">
                <a:latin typeface="Arial" charset="0"/>
              </a:rPr>
              <a:t>2- Effets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</a:pPr>
            <a:r>
              <a:rPr kumimoji="0" lang="fr-FR" smtClean="0">
                <a:latin typeface="Arial" charset="0"/>
              </a:rPr>
              <a:t>3- </a:t>
            </a:r>
            <a:r>
              <a:rPr kumimoji="0" lang="fr-FR" dirty="0" smtClean="0">
                <a:latin typeface="Arial" charset="0"/>
              </a:rPr>
              <a:t>Causes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</a:pPr>
            <a:endParaRPr kumimoji="0" lang="fr-FR" dirty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 smtClean="0">
                <a:latin typeface="Arial" charset="0"/>
              </a:rPr>
              <a:t>1- inventorier les dysfonctionnements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dirty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 smtClean="0">
                <a:latin typeface="Arial" charset="0"/>
              </a:rPr>
              <a:t>2- évaluer leurs effets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 smtClean="0">
                <a:latin typeface="Arial" charset="0"/>
              </a:rPr>
              <a:t>Décrire les dysfonctionnements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dirty="0" smtClean="0">
                <a:latin typeface="Arial" charset="0"/>
              </a:rPr>
              <a:t>Tactiques de résolution des dysfonctionnements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endParaRPr kumimoji="0" lang="fr-FR" dirty="0">
              <a:latin typeface="Arial" charset="0"/>
            </a:endParaRPr>
          </a:p>
          <a:p>
            <a:pPr marL="342900" lvl="1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 smtClean="0">
                <a:latin typeface="Arial" charset="0"/>
              </a:rPr>
              <a:t>3- analyser leurs causes</a:t>
            </a:r>
            <a:br>
              <a:rPr kumimoji="0" lang="fr-FR" sz="2800" dirty="0" smtClean="0">
                <a:latin typeface="Arial" charset="0"/>
              </a:rPr>
            </a:br>
            <a:endParaRPr kumimoji="0" lang="fr-FR" sz="2800" dirty="0" smtClean="0">
              <a:latin typeface="Arial" charset="0"/>
            </a:endParaRPr>
          </a:p>
          <a:p>
            <a:pPr marL="342900" lvl="1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 dirty="0" smtClean="0">
                <a:latin typeface="Arial" charset="0"/>
              </a:rPr>
              <a:t>L’Analyse Dysfonctionnelle précède une AMDE</a:t>
            </a:r>
            <a:endParaRPr kumimoji="0" lang="fr-FR" sz="2800" dirty="0"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</a:pPr>
            <a:endParaRPr kumimoji="0" lang="fr-FR" dirty="0">
              <a:latin typeface="Aria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</a:pPr>
            <a:endParaRPr kumimoji="0" lang="fr-FR" dirty="0" smtClean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sz="2800" dirty="0" smtClean="0"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endParaRPr kumimoji="0" lang="fr-FR" dirty="0" smtClean="0">
              <a:latin typeface="Arial" charset="0"/>
            </a:endParaRP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1827213" y="-27384"/>
            <a:ext cx="6935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kumimoji="0" lang="fr-FR" sz="4400" dirty="0" smtClean="0">
                <a:solidFill>
                  <a:srgbClr val="6D4901"/>
                </a:solidFill>
                <a:latin typeface="Arial" charset="0"/>
              </a:rPr>
              <a:t>Analyse dysfonctionnelle</a:t>
            </a:r>
            <a:endParaRPr kumimoji="0" lang="fr-FR" sz="4400" dirty="0">
              <a:solidFill>
                <a:srgbClr val="6D4901"/>
              </a:solidFill>
              <a:latin typeface="Arial" charset="0"/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14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2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Oval 1026"/>
          <p:cNvSpPr>
            <a:spLocks noChangeAspect="1" noChangeArrowheads="1"/>
          </p:cNvSpPr>
          <p:nvPr/>
        </p:nvSpPr>
        <p:spPr bwMode="auto">
          <a:xfrm>
            <a:off x="4456113" y="5543550"/>
            <a:ext cx="811212" cy="5286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defTabSz="868363" eaLnBrk="0" hangingPunct="0">
              <a:buClr>
                <a:srgbClr val="000000"/>
              </a:buClr>
              <a:buSzPct val="108000"/>
              <a:buFont typeface="StarBats" pitchFamily="2" charset="2"/>
              <a:buNone/>
              <a:tabLst>
                <a:tab pos="687388" algn="l"/>
              </a:tabLst>
            </a:pPr>
            <a:r>
              <a:rPr kumimoji="0" lang="en-GB" sz="800"/>
              <a:t>User  management</a:t>
            </a:r>
          </a:p>
          <a:p>
            <a:pPr defTabSz="868363" eaLnBrk="0" hangingPunct="0">
              <a:buClr>
                <a:srgbClr val="000000"/>
              </a:buClr>
              <a:buSzPct val="108000"/>
              <a:buFont typeface="StarBats" pitchFamily="2" charset="2"/>
              <a:buNone/>
              <a:tabLst>
                <a:tab pos="687388" algn="l"/>
              </a:tabLst>
            </a:pPr>
            <a:r>
              <a:rPr kumimoji="0" lang="en-GB" sz="800"/>
              <a:t>algorithm</a:t>
            </a:r>
          </a:p>
        </p:txBody>
      </p:sp>
      <p:sp>
        <p:nvSpPr>
          <p:cNvPr id="3078" name="Rectangle 1027"/>
          <p:cNvSpPr>
            <a:spLocks noChangeArrowheads="1"/>
          </p:cNvSpPr>
          <p:nvPr/>
        </p:nvSpPr>
        <p:spPr bwMode="auto">
          <a:xfrm>
            <a:off x="1309688" y="2524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</a:tabLst>
            </a:pPr>
            <a:r>
              <a:rPr kumimoji="0" lang="en-GB" sz="4400">
                <a:solidFill>
                  <a:srgbClr val="6D4901"/>
                </a:solidFill>
                <a:latin typeface="Arial" charset="0"/>
              </a:rPr>
              <a:t>Architecture Logicielle</a:t>
            </a:r>
          </a:p>
        </p:txBody>
      </p:sp>
      <p:sp>
        <p:nvSpPr>
          <p:cNvPr id="167940" name="Line 1028"/>
          <p:cNvSpPr>
            <a:spLocks noChangeAspect="1" noChangeShapeType="1"/>
          </p:cNvSpPr>
          <p:nvPr/>
        </p:nvSpPr>
        <p:spPr bwMode="auto">
          <a:xfrm flipH="1" flipV="1">
            <a:off x="5195888" y="2671763"/>
            <a:ext cx="622300" cy="871537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 type="triangle" w="med" len="sm"/>
            <a:tailEnd type="none" w="med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1029"/>
          <p:cNvGrpSpPr>
            <a:grpSpLocks noChangeAspect="1"/>
          </p:cNvGrpSpPr>
          <p:nvPr/>
        </p:nvGrpSpPr>
        <p:grpSpPr bwMode="auto">
          <a:xfrm>
            <a:off x="2689225" y="3008313"/>
            <a:ext cx="2214563" cy="1487487"/>
            <a:chOff x="1407" y="1747"/>
            <a:chExt cx="1679" cy="1042"/>
          </a:xfrm>
        </p:grpSpPr>
        <p:grpSp>
          <p:nvGrpSpPr>
            <p:cNvPr id="3178" name="Group 1030"/>
            <p:cNvGrpSpPr>
              <a:grpSpLocks noChangeAspect="1"/>
            </p:cNvGrpSpPr>
            <p:nvPr/>
          </p:nvGrpSpPr>
          <p:grpSpPr bwMode="auto">
            <a:xfrm>
              <a:off x="2390" y="1747"/>
              <a:ext cx="696" cy="398"/>
              <a:chOff x="2353" y="1700"/>
              <a:chExt cx="696" cy="398"/>
            </a:xfrm>
          </p:grpSpPr>
          <p:grpSp>
            <p:nvGrpSpPr>
              <p:cNvPr id="3191" name="Group 1031"/>
              <p:cNvGrpSpPr>
                <a:grpSpLocks noChangeAspect="1"/>
              </p:cNvGrpSpPr>
              <p:nvPr/>
            </p:nvGrpSpPr>
            <p:grpSpPr bwMode="auto">
              <a:xfrm>
                <a:off x="2353" y="1700"/>
                <a:ext cx="660" cy="181"/>
                <a:chOff x="2359" y="1898"/>
                <a:chExt cx="671" cy="199"/>
              </a:xfrm>
            </p:grpSpPr>
            <p:sp>
              <p:nvSpPr>
                <p:cNvPr id="3201" name="AutoShape 1032"/>
                <p:cNvSpPr>
                  <a:spLocks noChangeAspect="1" noChangeArrowheads="1"/>
                </p:cNvSpPr>
                <p:nvPr/>
              </p:nvSpPr>
              <p:spPr bwMode="auto">
                <a:xfrm>
                  <a:off x="2359" y="1927"/>
                  <a:ext cx="671" cy="141"/>
                </a:xfrm>
                <a:prstGeom prst="roundRect">
                  <a:avLst>
                    <a:gd name="adj" fmla="val 704"/>
                  </a:avLst>
                </a:prstGeom>
                <a:solidFill>
                  <a:srgbClr val="00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202" name="Text Box 10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45" y="1898"/>
                  <a:ext cx="95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pPr defTabSz="868363" eaLnBrk="0" hangingPunct="0">
                    <a:buSzPct val="99000"/>
                    <a:tabLst>
                      <a:tab pos="687388" algn="l"/>
                    </a:tabLst>
                  </a:pPr>
                  <a:endParaRPr kumimoji="0" lang="en-GB" sz="13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92" name="Group 1034"/>
              <p:cNvGrpSpPr>
                <a:grpSpLocks noChangeAspect="1"/>
              </p:cNvGrpSpPr>
              <p:nvPr/>
            </p:nvGrpSpPr>
            <p:grpSpPr bwMode="auto">
              <a:xfrm>
                <a:off x="2353" y="1887"/>
                <a:ext cx="660" cy="181"/>
                <a:chOff x="2359" y="2134"/>
                <a:chExt cx="671" cy="199"/>
              </a:xfrm>
            </p:grpSpPr>
            <p:sp>
              <p:nvSpPr>
                <p:cNvPr id="3199" name="AutoShape 1035"/>
                <p:cNvSpPr>
                  <a:spLocks noChangeAspect="1" noChangeArrowheads="1"/>
                </p:cNvSpPr>
                <p:nvPr/>
              </p:nvSpPr>
              <p:spPr bwMode="auto">
                <a:xfrm>
                  <a:off x="2359" y="2163"/>
                  <a:ext cx="671" cy="141"/>
                </a:xfrm>
                <a:prstGeom prst="roundRect">
                  <a:avLst>
                    <a:gd name="adj" fmla="val 704"/>
                  </a:avLst>
                </a:prstGeom>
                <a:solidFill>
                  <a:srgbClr val="00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200" name="Text Box 10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45" y="2134"/>
                  <a:ext cx="94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pPr defTabSz="868363" eaLnBrk="0" hangingPunct="0">
                    <a:buSzPct val="99000"/>
                    <a:tabLst>
                      <a:tab pos="687388" algn="l"/>
                    </a:tabLst>
                  </a:pPr>
                  <a:endParaRPr kumimoji="0" lang="en-GB" sz="13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93" name="Group 1037"/>
              <p:cNvGrpSpPr>
                <a:grpSpLocks noChangeAspect="1"/>
              </p:cNvGrpSpPr>
              <p:nvPr/>
            </p:nvGrpSpPr>
            <p:grpSpPr bwMode="auto">
              <a:xfrm>
                <a:off x="2390" y="1725"/>
                <a:ext cx="659" cy="181"/>
                <a:chOff x="2359" y="1898"/>
                <a:chExt cx="671" cy="200"/>
              </a:xfrm>
            </p:grpSpPr>
            <p:sp>
              <p:nvSpPr>
                <p:cNvPr id="3197" name="AutoShape 1038"/>
                <p:cNvSpPr>
                  <a:spLocks noChangeAspect="1" noChangeArrowheads="1"/>
                </p:cNvSpPr>
                <p:nvPr/>
              </p:nvSpPr>
              <p:spPr bwMode="auto">
                <a:xfrm>
                  <a:off x="2359" y="1927"/>
                  <a:ext cx="671" cy="141"/>
                </a:xfrm>
                <a:prstGeom prst="roundRect">
                  <a:avLst>
                    <a:gd name="adj" fmla="val 704"/>
                  </a:avLst>
                </a:prstGeom>
                <a:solidFill>
                  <a:srgbClr val="00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98" name="Text Box 10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46" y="1898"/>
                  <a:ext cx="96" cy="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pPr defTabSz="868363" eaLnBrk="0" hangingPunct="0">
                    <a:buSzPct val="99000"/>
                    <a:tabLst>
                      <a:tab pos="687388" algn="l"/>
                    </a:tabLst>
                  </a:pPr>
                  <a:endParaRPr kumimoji="0" lang="en-GB" sz="13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94" name="Group 1040"/>
              <p:cNvGrpSpPr>
                <a:grpSpLocks noChangeAspect="1"/>
              </p:cNvGrpSpPr>
              <p:nvPr/>
            </p:nvGrpSpPr>
            <p:grpSpPr bwMode="auto">
              <a:xfrm>
                <a:off x="2390" y="1917"/>
                <a:ext cx="659" cy="181"/>
                <a:chOff x="2359" y="2134"/>
                <a:chExt cx="671" cy="200"/>
              </a:xfrm>
            </p:grpSpPr>
            <p:sp>
              <p:nvSpPr>
                <p:cNvPr id="3195" name="AutoShape 1041"/>
                <p:cNvSpPr>
                  <a:spLocks noChangeAspect="1" noChangeArrowheads="1"/>
                </p:cNvSpPr>
                <p:nvPr/>
              </p:nvSpPr>
              <p:spPr bwMode="auto">
                <a:xfrm>
                  <a:off x="2359" y="2163"/>
                  <a:ext cx="671" cy="141"/>
                </a:xfrm>
                <a:prstGeom prst="roundRect">
                  <a:avLst>
                    <a:gd name="adj" fmla="val 704"/>
                  </a:avLst>
                </a:prstGeom>
                <a:solidFill>
                  <a:srgbClr val="00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96" name="Text Box 10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45" y="2134"/>
                  <a:ext cx="96" cy="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pPr defTabSz="868363" eaLnBrk="0" hangingPunct="0">
                    <a:buSzPct val="99000"/>
                    <a:tabLst>
                      <a:tab pos="687388" algn="l"/>
                    </a:tabLst>
                  </a:pPr>
                  <a:endParaRPr kumimoji="0" lang="en-GB" sz="13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179" name="Group 1043"/>
            <p:cNvGrpSpPr>
              <a:grpSpLocks noChangeAspect="1"/>
            </p:cNvGrpSpPr>
            <p:nvPr/>
          </p:nvGrpSpPr>
          <p:grpSpPr bwMode="auto">
            <a:xfrm>
              <a:off x="1407" y="1765"/>
              <a:ext cx="723" cy="379"/>
              <a:chOff x="1433" y="1728"/>
              <a:chExt cx="723" cy="379"/>
            </a:xfrm>
          </p:grpSpPr>
          <p:grpSp>
            <p:nvGrpSpPr>
              <p:cNvPr id="3185" name="Group 1044"/>
              <p:cNvGrpSpPr>
                <a:grpSpLocks noChangeAspect="1"/>
              </p:cNvGrpSpPr>
              <p:nvPr/>
            </p:nvGrpSpPr>
            <p:grpSpPr bwMode="auto">
              <a:xfrm>
                <a:off x="1433" y="1728"/>
                <a:ext cx="659" cy="343"/>
                <a:chOff x="1399" y="1927"/>
                <a:chExt cx="671" cy="377"/>
              </a:xfrm>
            </p:grpSpPr>
            <p:sp>
              <p:nvSpPr>
                <p:cNvPr id="3189" name="AutoShape 1045"/>
                <p:cNvSpPr>
                  <a:spLocks noChangeAspect="1" noChangeArrowheads="1"/>
                </p:cNvSpPr>
                <p:nvPr/>
              </p:nvSpPr>
              <p:spPr bwMode="auto">
                <a:xfrm>
                  <a:off x="1399" y="1927"/>
                  <a:ext cx="671" cy="377"/>
                </a:xfrm>
                <a:prstGeom prst="roundRect">
                  <a:avLst>
                    <a:gd name="adj" fmla="val 264"/>
                  </a:avLst>
                </a:prstGeom>
                <a:solidFill>
                  <a:srgbClr val="00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90" name="Text Box 10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84" y="1937"/>
                  <a:ext cx="96" cy="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pPr defTabSz="868363" eaLnBrk="0" hangingPunct="0">
                    <a:buSzPct val="99000"/>
                    <a:tabLst>
                      <a:tab pos="687388" algn="l"/>
                    </a:tabLst>
                  </a:pPr>
                  <a:endParaRPr kumimoji="0" lang="en-GB" sz="1300">
                    <a:solidFill>
                      <a:schemeClr val="tx1"/>
                    </a:solidFill>
                  </a:endParaRPr>
                </a:p>
                <a:p>
                  <a:pPr defTabSz="868363" eaLnBrk="0" hangingPunct="0">
                    <a:buSzPct val="99000"/>
                    <a:tabLst>
                      <a:tab pos="687388" algn="l"/>
                    </a:tabLst>
                  </a:pPr>
                  <a:endParaRPr kumimoji="0" lang="en-GB" sz="13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86" name="Group 1047"/>
              <p:cNvGrpSpPr>
                <a:grpSpLocks noChangeAspect="1"/>
              </p:cNvGrpSpPr>
              <p:nvPr/>
            </p:nvGrpSpPr>
            <p:grpSpPr bwMode="auto">
              <a:xfrm>
                <a:off x="1496" y="1765"/>
                <a:ext cx="660" cy="342"/>
                <a:chOff x="1399" y="1927"/>
                <a:chExt cx="671" cy="377"/>
              </a:xfrm>
            </p:grpSpPr>
            <p:sp>
              <p:nvSpPr>
                <p:cNvPr id="3187" name="AutoShape 10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99" y="1927"/>
                  <a:ext cx="671" cy="377"/>
                </a:xfrm>
                <a:prstGeom prst="roundRect">
                  <a:avLst>
                    <a:gd name="adj" fmla="val 264"/>
                  </a:avLst>
                </a:prstGeom>
                <a:solidFill>
                  <a:srgbClr val="00FFFF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88" name="Text Box 10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84" y="2015"/>
                  <a:ext cx="95" cy="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pPr defTabSz="868363" eaLnBrk="0" hangingPunct="0">
                    <a:buSzPct val="99000"/>
                    <a:tabLst>
                      <a:tab pos="687388" algn="l"/>
                    </a:tabLst>
                  </a:pPr>
                  <a:endParaRPr kumimoji="0" lang="en-GB" sz="13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180" name="Group 1050"/>
            <p:cNvGrpSpPr>
              <a:grpSpLocks noChangeAspect="1"/>
            </p:cNvGrpSpPr>
            <p:nvPr/>
          </p:nvGrpSpPr>
          <p:grpSpPr bwMode="auto">
            <a:xfrm>
              <a:off x="2390" y="2544"/>
              <a:ext cx="696" cy="245"/>
              <a:chOff x="2390" y="2544"/>
              <a:chExt cx="696" cy="245"/>
            </a:xfrm>
          </p:grpSpPr>
          <p:grpSp>
            <p:nvGrpSpPr>
              <p:cNvPr id="3181" name="Group 1051"/>
              <p:cNvGrpSpPr>
                <a:grpSpLocks noChangeAspect="1"/>
              </p:cNvGrpSpPr>
              <p:nvPr/>
            </p:nvGrpSpPr>
            <p:grpSpPr bwMode="auto">
              <a:xfrm>
                <a:off x="2390" y="2544"/>
                <a:ext cx="660" cy="218"/>
                <a:chOff x="2359" y="2768"/>
                <a:chExt cx="671" cy="239"/>
              </a:xfrm>
            </p:grpSpPr>
            <p:sp>
              <p:nvSpPr>
                <p:cNvPr id="3183" name="AutoShape 1052"/>
                <p:cNvSpPr>
                  <a:spLocks noChangeAspect="1" noChangeArrowheads="1"/>
                </p:cNvSpPr>
                <p:nvPr/>
              </p:nvSpPr>
              <p:spPr bwMode="auto">
                <a:xfrm>
                  <a:off x="2359" y="2768"/>
                  <a:ext cx="671" cy="239"/>
                </a:xfrm>
                <a:prstGeom prst="roundRect">
                  <a:avLst>
                    <a:gd name="adj" fmla="val 417"/>
                  </a:avLst>
                </a:prstGeom>
                <a:solidFill>
                  <a:srgbClr val="99CC00"/>
                </a:solidFill>
                <a:ln w="12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84" name="Text Box 105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55" y="2777"/>
                  <a:ext cx="478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1296" tIns="30648" rIns="61296" bIns="30648" anchor="ctr">
                  <a:spAutoFit/>
                </a:bodyPr>
                <a:lstStyle/>
                <a:p>
                  <a:pPr defTabSz="868363" eaLnBrk="0" hangingPunct="0">
                    <a:buSzPct val="99000"/>
                  </a:pPr>
                  <a:r>
                    <a:rPr kumimoji="0" lang="en-GB" sz="1500">
                      <a:solidFill>
                        <a:schemeClr val="tx1"/>
                      </a:solidFill>
                    </a:rPr>
                    <a:t>Pinger</a:t>
                  </a:r>
                </a:p>
              </p:txBody>
            </p:sp>
          </p:grpSp>
          <p:sp>
            <p:nvSpPr>
              <p:cNvPr id="3182" name="AutoShape 1054"/>
              <p:cNvSpPr>
                <a:spLocks noChangeAspect="1" noChangeArrowheads="1"/>
              </p:cNvSpPr>
              <p:nvPr/>
            </p:nvSpPr>
            <p:spPr bwMode="auto">
              <a:xfrm>
                <a:off x="2426" y="2572"/>
                <a:ext cx="660" cy="217"/>
              </a:xfrm>
              <a:prstGeom prst="roundRect">
                <a:avLst>
                  <a:gd name="adj" fmla="val 417"/>
                </a:avLst>
              </a:prstGeom>
              <a:solidFill>
                <a:srgbClr val="99CC00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61296" tIns="30648" rIns="61296" bIns="30648" anchor="ctr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3081" name="Text Box 1055"/>
          <p:cNvSpPr txBox="1">
            <a:spLocks noChangeAspect="1" noChangeArrowheads="1"/>
          </p:cNvSpPr>
          <p:nvPr/>
        </p:nvSpPr>
        <p:spPr bwMode="auto">
          <a:xfrm>
            <a:off x="4370388" y="4048125"/>
            <a:ext cx="123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296" tIns="30648" rIns="61296" bIns="30648" anchor="ctr">
            <a:spAutoFit/>
          </a:bodyPr>
          <a:lstStyle/>
          <a:p>
            <a:pPr defTabSz="868363" eaLnBrk="0" hangingPunct="0">
              <a:buSzPct val="99000"/>
            </a:pPr>
            <a:endParaRPr kumimoji="0" lang="en-GB" sz="1500">
              <a:solidFill>
                <a:schemeClr val="tx1"/>
              </a:solidFill>
            </a:endParaRPr>
          </a:p>
          <a:p>
            <a:pPr defTabSz="868363" eaLnBrk="0" hangingPunct="0">
              <a:buSzPct val="99000"/>
            </a:pPr>
            <a:endParaRPr kumimoji="0" lang="en-GB" sz="1500">
              <a:solidFill>
                <a:schemeClr val="tx1"/>
              </a:solidFill>
            </a:endParaRPr>
          </a:p>
        </p:txBody>
      </p:sp>
      <p:grpSp>
        <p:nvGrpSpPr>
          <p:cNvPr id="13" name="Group 1056"/>
          <p:cNvGrpSpPr>
            <a:grpSpLocks noChangeAspect="1"/>
          </p:cNvGrpSpPr>
          <p:nvPr/>
        </p:nvGrpSpPr>
        <p:grpSpPr bwMode="auto">
          <a:xfrm>
            <a:off x="5800725" y="2673350"/>
            <a:ext cx="2379663" cy="1000125"/>
            <a:chOff x="3690" y="1568"/>
            <a:chExt cx="1836" cy="773"/>
          </a:xfrm>
        </p:grpSpPr>
        <p:grpSp>
          <p:nvGrpSpPr>
            <p:cNvPr id="3159" name="Group 1057"/>
            <p:cNvGrpSpPr>
              <a:grpSpLocks noChangeAspect="1"/>
            </p:cNvGrpSpPr>
            <p:nvPr/>
          </p:nvGrpSpPr>
          <p:grpSpPr bwMode="auto">
            <a:xfrm>
              <a:off x="3690" y="1914"/>
              <a:ext cx="717" cy="195"/>
              <a:chOff x="3690" y="1914"/>
              <a:chExt cx="717" cy="195"/>
            </a:xfrm>
          </p:grpSpPr>
          <p:sp>
            <p:nvSpPr>
              <p:cNvPr id="3176" name="AutoShape 1058"/>
              <p:cNvSpPr>
                <a:spLocks noChangeAspect="1" noChangeArrowheads="1"/>
              </p:cNvSpPr>
              <p:nvPr/>
            </p:nvSpPr>
            <p:spPr bwMode="auto">
              <a:xfrm>
                <a:off x="3713" y="1941"/>
                <a:ext cx="668" cy="139"/>
              </a:xfrm>
              <a:prstGeom prst="roundRect">
                <a:avLst>
                  <a:gd name="adj" fmla="val 713"/>
                </a:avLst>
              </a:prstGeom>
              <a:solidFill>
                <a:srgbClr val="00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71425" tIns="35713" rIns="71425" bIns="35713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77" name="Text Box 1059"/>
              <p:cNvSpPr txBox="1">
                <a:spLocks noChangeAspect="1" noChangeArrowheads="1"/>
              </p:cNvSpPr>
              <p:nvPr/>
            </p:nvSpPr>
            <p:spPr bwMode="auto">
              <a:xfrm>
                <a:off x="3690" y="1914"/>
                <a:ext cx="717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1425" tIns="35713" rIns="71425" bIns="35713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200"/>
                  <a:t>RC Receiver</a:t>
                </a:r>
              </a:p>
            </p:txBody>
          </p:sp>
        </p:grpSp>
        <p:grpSp>
          <p:nvGrpSpPr>
            <p:cNvPr id="3160" name="Group 1060"/>
            <p:cNvGrpSpPr>
              <a:grpSpLocks noChangeAspect="1"/>
            </p:cNvGrpSpPr>
            <p:nvPr/>
          </p:nvGrpSpPr>
          <p:grpSpPr bwMode="auto">
            <a:xfrm>
              <a:off x="3713" y="2146"/>
              <a:ext cx="668" cy="195"/>
              <a:chOff x="3713" y="2146"/>
              <a:chExt cx="668" cy="195"/>
            </a:xfrm>
          </p:grpSpPr>
          <p:sp>
            <p:nvSpPr>
              <p:cNvPr id="3174" name="AutoShape 1061"/>
              <p:cNvSpPr>
                <a:spLocks noChangeAspect="1" noChangeArrowheads="1"/>
              </p:cNvSpPr>
              <p:nvPr/>
            </p:nvSpPr>
            <p:spPr bwMode="auto">
              <a:xfrm>
                <a:off x="3713" y="2174"/>
                <a:ext cx="668" cy="139"/>
              </a:xfrm>
              <a:prstGeom prst="roundRect">
                <a:avLst>
                  <a:gd name="adj" fmla="val 713"/>
                </a:avLst>
              </a:prstGeom>
              <a:solidFill>
                <a:srgbClr val="00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71425" tIns="35713" rIns="71425" bIns="35713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75" name="Text Box 1062"/>
              <p:cNvSpPr txBox="1">
                <a:spLocks noChangeAspect="1" noChangeArrowheads="1"/>
              </p:cNvSpPr>
              <p:nvPr/>
            </p:nvSpPr>
            <p:spPr bwMode="auto">
              <a:xfrm>
                <a:off x="3735" y="2146"/>
                <a:ext cx="624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1425" tIns="35713" rIns="71425" bIns="35713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200"/>
                  <a:t>RC Sender</a:t>
                </a:r>
                <a:endParaRPr kumimoji="0" lang="en-GB" sz="1300"/>
              </a:p>
            </p:txBody>
          </p:sp>
        </p:grpSp>
        <p:grpSp>
          <p:nvGrpSpPr>
            <p:cNvPr id="3161" name="Group 1063"/>
            <p:cNvGrpSpPr>
              <a:grpSpLocks noChangeAspect="1"/>
            </p:cNvGrpSpPr>
            <p:nvPr/>
          </p:nvGrpSpPr>
          <p:grpSpPr bwMode="auto">
            <a:xfrm>
              <a:off x="4668" y="1941"/>
              <a:ext cx="858" cy="372"/>
              <a:chOff x="4668" y="1941"/>
              <a:chExt cx="858" cy="372"/>
            </a:xfrm>
          </p:grpSpPr>
          <p:sp>
            <p:nvSpPr>
              <p:cNvPr id="3172" name="AutoShape 1064"/>
              <p:cNvSpPr>
                <a:spLocks noChangeAspect="1" noChangeArrowheads="1"/>
              </p:cNvSpPr>
              <p:nvPr/>
            </p:nvSpPr>
            <p:spPr bwMode="auto">
              <a:xfrm>
                <a:off x="4668" y="1941"/>
                <a:ext cx="858" cy="372"/>
              </a:xfrm>
              <a:prstGeom prst="roundRect">
                <a:avLst>
                  <a:gd name="adj" fmla="val 269"/>
                </a:avLst>
              </a:prstGeom>
              <a:solidFill>
                <a:srgbClr val="00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71425" tIns="35713" rIns="71425" bIns="35713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73" name="Text Box 1065"/>
              <p:cNvSpPr txBox="1">
                <a:spLocks noChangeAspect="1" noChangeArrowheads="1"/>
              </p:cNvSpPr>
              <p:nvPr/>
            </p:nvSpPr>
            <p:spPr bwMode="auto">
              <a:xfrm>
                <a:off x="4696" y="1956"/>
                <a:ext cx="796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1425" tIns="35713" rIns="71425" bIns="35713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200"/>
                  <a:t>Remote Client</a:t>
                </a:r>
              </a:p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200"/>
                  <a:t>Manager</a:t>
                </a:r>
              </a:p>
            </p:txBody>
          </p:sp>
        </p:grpSp>
        <p:grpSp>
          <p:nvGrpSpPr>
            <p:cNvPr id="3162" name="Group 1066"/>
            <p:cNvGrpSpPr>
              <a:grpSpLocks noChangeAspect="1"/>
            </p:cNvGrpSpPr>
            <p:nvPr/>
          </p:nvGrpSpPr>
          <p:grpSpPr bwMode="auto">
            <a:xfrm>
              <a:off x="4650" y="1568"/>
              <a:ext cx="418" cy="186"/>
              <a:chOff x="4650" y="1568"/>
              <a:chExt cx="418" cy="186"/>
            </a:xfrm>
          </p:grpSpPr>
          <p:sp>
            <p:nvSpPr>
              <p:cNvPr id="3170" name="AutoShape 1067"/>
              <p:cNvSpPr>
                <a:spLocks noChangeAspect="1" noChangeArrowheads="1"/>
              </p:cNvSpPr>
              <p:nvPr/>
            </p:nvSpPr>
            <p:spPr bwMode="auto">
              <a:xfrm>
                <a:off x="4668" y="1568"/>
                <a:ext cx="381" cy="186"/>
              </a:xfrm>
              <a:prstGeom prst="roundRect">
                <a:avLst>
                  <a:gd name="adj" fmla="val 537"/>
                </a:avLst>
              </a:prstGeom>
              <a:solidFill>
                <a:srgbClr val="00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71425" tIns="35713" rIns="71425" bIns="35713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71" name="Text Box 1068"/>
              <p:cNvSpPr txBox="1">
                <a:spLocks noChangeAspect="1" noChangeArrowheads="1"/>
              </p:cNvSpPr>
              <p:nvPr/>
            </p:nvSpPr>
            <p:spPr bwMode="auto">
              <a:xfrm>
                <a:off x="4650" y="1574"/>
                <a:ext cx="418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1425" tIns="35713" rIns="71425" bIns="35713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000"/>
                  <a:t>Cmd TI</a:t>
                </a:r>
              </a:p>
            </p:txBody>
          </p:sp>
        </p:grpSp>
        <p:grpSp>
          <p:nvGrpSpPr>
            <p:cNvPr id="3163" name="Group 1069"/>
            <p:cNvGrpSpPr>
              <a:grpSpLocks noChangeAspect="1"/>
            </p:cNvGrpSpPr>
            <p:nvPr/>
          </p:nvGrpSpPr>
          <p:grpSpPr bwMode="auto">
            <a:xfrm>
              <a:off x="5079" y="1568"/>
              <a:ext cx="417" cy="186"/>
              <a:chOff x="5079" y="1568"/>
              <a:chExt cx="417" cy="186"/>
            </a:xfrm>
          </p:grpSpPr>
          <p:sp>
            <p:nvSpPr>
              <p:cNvPr id="3168" name="AutoShape 1070"/>
              <p:cNvSpPr>
                <a:spLocks noChangeAspect="1" noChangeArrowheads="1"/>
              </p:cNvSpPr>
              <p:nvPr/>
            </p:nvSpPr>
            <p:spPr bwMode="auto">
              <a:xfrm>
                <a:off x="5098" y="1568"/>
                <a:ext cx="381" cy="186"/>
              </a:xfrm>
              <a:prstGeom prst="roundRect">
                <a:avLst>
                  <a:gd name="adj" fmla="val 537"/>
                </a:avLst>
              </a:prstGeom>
              <a:solidFill>
                <a:srgbClr val="00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71425" tIns="35713" rIns="71425" bIns="35713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69" name="Text Box 1071"/>
              <p:cNvSpPr txBox="1">
                <a:spLocks noChangeAspect="1" noChangeArrowheads="1"/>
              </p:cNvSpPr>
              <p:nvPr/>
            </p:nvSpPr>
            <p:spPr bwMode="auto">
              <a:xfrm>
                <a:off x="5079" y="1574"/>
                <a:ext cx="417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1425" tIns="35713" rIns="71425" bIns="35713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000"/>
                  <a:t>Cmd TI</a:t>
                </a:r>
              </a:p>
            </p:txBody>
          </p:sp>
        </p:grpSp>
        <p:sp>
          <p:nvSpPr>
            <p:cNvPr id="3164" name="Line 1072"/>
            <p:cNvSpPr>
              <a:spLocks noChangeAspect="1" noChangeShapeType="1"/>
            </p:cNvSpPr>
            <p:nvPr/>
          </p:nvSpPr>
          <p:spPr bwMode="auto">
            <a:xfrm flipV="1">
              <a:off x="4811" y="1755"/>
              <a:ext cx="0" cy="18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71425" tIns="35713" rIns="71425" bIns="35713" anchor="ctr">
              <a:spAutoFit/>
            </a:bodyPr>
            <a:lstStyle/>
            <a:p>
              <a:endParaRPr lang="fr-FR"/>
            </a:p>
          </p:txBody>
        </p:sp>
        <p:sp>
          <p:nvSpPr>
            <p:cNvPr id="3165" name="Line 1073"/>
            <p:cNvSpPr>
              <a:spLocks noChangeAspect="1" noChangeShapeType="1"/>
            </p:cNvSpPr>
            <p:nvPr/>
          </p:nvSpPr>
          <p:spPr bwMode="auto">
            <a:xfrm flipV="1">
              <a:off x="5384" y="1755"/>
              <a:ext cx="0" cy="18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71425" tIns="35713" rIns="71425" bIns="35713" anchor="ctr">
              <a:spAutoFit/>
            </a:bodyPr>
            <a:lstStyle/>
            <a:p>
              <a:endParaRPr lang="fr-FR"/>
            </a:p>
          </p:txBody>
        </p:sp>
        <p:sp>
          <p:nvSpPr>
            <p:cNvPr id="3166" name="Line 1074"/>
            <p:cNvSpPr>
              <a:spLocks noChangeAspect="1" noChangeShapeType="1"/>
            </p:cNvSpPr>
            <p:nvPr/>
          </p:nvSpPr>
          <p:spPr bwMode="auto">
            <a:xfrm flipH="1">
              <a:off x="4381" y="1987"/>
              <a:ext cx="28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71425" tIns="35713" rIns="71425" bIns="35713" anchor="ctr">
              <a:spAutoFit/>
            </a:bodyPr>
            <a:lstStyle/>
            <a:p>
              <a:endParaRPr lang="fr-FR"/>
            </a:p>
          </p:txBody>
        </p:sp>
        <p:sp>
          <p:nvSpPr>
            <p:cNvPr id="3167" name="Line 1075"/>
            <p:cNvSpPr>
              <a:spLocks noChangeAspect="1" noChangeShapeType="1"/>
            </p:cNvSpPr>
            <p:nvPr/>
          </p:nvSpPr>
          <p:spPr bwMode="auto">
            <a:xfrm flipH="1">
              <a:off x="4381" y="2267"/>
              <a:ext cx="28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71425" tIns="35713" rIns="71425" bIns="35713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19" name="Group 1076"/>
          <p:cNvGrpSpPr>
            <a:grpSpLocks/>
          </p:cNvGrpSpPr>
          <p:nvPr/>
        </p:nvGrpSpPr>
        <p:grpSpPr bwMode="auto">
          <a:xfrm>
            <a:off x="4089400" y="3673475"/>
            <a:ext cx="3357563" cy="1119188"/>
            <a:chOff x="5601" y="2946"/>
            <a:chExt cx="2115" cy="705"/>
          </a:xfrm>
        </p:grpSpPr>
        <p:grpSp>
          <p:nvGrpSpPr>
            <p:cNvPr id="3149" name="Group 1077"/>
            <p:cNvGrpSpPr>
              <a:grpSpLocks noChangeAspect="1"/>
            </p:cNvGrpSpPr>
            <p:nvPr/>
          </p:nvGrpSpPr>
          <p:grpSpPr bwMode="auto">
            <a:xfrm>
              <a:off x="5601" y="3298"/>
              <a:ext cx="548" cy="196"/>
              <a:chOff x="2359" y="2767"/>
              <a:chExt cx="671" cy="241"/>
            </a:xfrm>
          </p:grpSpPr>
          <p:sp>
            <p:nvSpPr>
              <p:cNvPr id="3157" name="AutoShape 1078"/>
              <p:cNvSpPr>
                <a:spLocks noChangeAspect="1" noChangeArrowheads="1"/>
              </p:cNvSpPr>
              <p:nvPr/>
            </p:nvSpPr>
            <p:spPr bwMode="auto">
              <a:xfrm>
                <a:off x="2359" y="2768"/>
                <a:ext cx="671" cy="239"/>
              </a:xfrm>
              <a:prstGeom prst="roundRect">
                <a:avLst>
                  <a:gd name="adj" fmla="val 417"/>
                </a:avLst>
              </a:prstGeom>
              <a:solidFill>
                <a:srgbClr val="99CC00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58" name="Text Box 1079"/>
              <p:cNvSpPr txBox="1">
                <a:spLocks noChangeAspect="1" noChangeArrowheads="1"/>
              </p:cNvSpPr>
              <p:nvPr/>
            </p:nvSpPr>
            <p:spPr bwMode="auto">
              <a:xfrm>
                <a:off x="2444" y="2767"/>
                <a:ext cx="51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pPr defTabSz="868363" eaLnBrk="0" hangingPunct="0">
                  <a:buSzPct val="99000"/>
                </a:pPr>
                <a:r>
                  <a:rPr kumimoji="0" lang="en-GB" sz="1500"/>
                  <a:t>Pinger</a:t>
                </a:r>
              </a:p>
            </p:txBody>
          </p:sp>
        </p:grpSp>
        <p:grpSp>
          <p:nvGrpSpPr>
            <p:cNvPr id="3150" name="Group 1080"/>
            <p:cNvGrpSpPr>
              <a:grpSpLocks noChangeAspect="1"/>
            </p:cNvGrpSpPr>
            <p:nvPr/>
          </p:nvGrpSpPr>
          <p:grpSpPr bwMode="auto">
            <a:xfrm>
              <a:off x="6698" y="3298"/>
              <a:ext cx="547" cy="196"/>
              <a:chOff x="3703" y="2767"/>
              <a:chExt cx="671" cy="241"/>
            </a:xfrm>
          </p:grpSpPr>
          <p:sp>
            <p:nvSpPr>
              <p:cNvPr id="3155" name="AutoShape 1081"/>
              <p:cNvSpPr>
                <a:spLocks noChangeAspect="1" noChangeArrowheads="1"/>
              </p:cNvSpPr>
              <p:nvPr/>
            </p:nvSpPr>
            <p:spPr bwMode="auto">
              <a:xfrm>
                <a:off x="3703" y="2768"/>
                <a:ext cx="671" cy="239"/>
              </a:xfrm>
              <a:prstGeom prst="roundRect">
                <a:avLst>
                  <a:gd name="adj" fmla="val 417"/>
                </a:avLst>
              </a:prstGeom>
              <a:solidFill>
                <a:srgbClr val="99CC00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56" name="Text Box 1082"/>
              <p:cNvSpPr txBox="1">
                <a:spLocks noChangeAspect="1" noChangeArrowheads="1"/>
              </p:cNvSpPr>
              <p:nvPr/>
            </p:nvSpPr>
            <p:spPr bwMode="auto">
              <a:xfrm>
                <a:off x="3766" y="2767"/>
                <a:ext cx="5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500"/>
                  <a:t>Ponger</a:t>
                </a:r>
              </a:p>
            </p:txBody>
          </p:sp>
        </p:grpSp>
        <p:sp>
          <p:nvSpPr>
            <p:cNvPr id="3151" name="Line 1083"/>
            <p:cNvSpPr>
              <a:spLocks noChangeAspect="1" noChangeShapeType="1"/>
            </p:cNvSpPr>
            <p:nvPr/>
          </p:nvSpPr>
          <p:spPr bwMode="auto">
            <a:xfrm flipV="1">
              <a:off x="5875" y="3494"/>
              <a:ext cx="0" cy="15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83227" tIns="41614" rIns="83227" bIns="41614" anchor="ctr">
              <a:spAutoFit/>
            </a:bodyPr>
            <a:lstStyle/>
            <a:p>
              <a:endParaRPr lang="fr-FR"/>
            </a:p>
          </p:txBody>
        </p:sp>
        <p:sp>
          <p:nvSpPr>
            <p:cNvPr id="3152" name="Line 1084"/>
            <p:cNvSpPr>
              <a:spLocks noChangeAspect="1" noChangeShapeType="1"/>
            </p:cNvSpPr>
            <p:nvPr/>
          </p:nvSpPr>
          <p:spPr bwMode="auto">
            <a:xfrm flipH="1">
              <a:off x="7246" y="2946"/>
              <a:ext cx="470" cy="3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83227" tIns="41614" rIns="83227" bIns="41614" anchor="ctr">
              <a:spAutoFit/>
            </a:bodyPr>
            <a:lstStyle/>
            <a:p>
              <a:endParaRPr lang="fr-FR"/>
            </a:p>
          </p:txBody>
        </p:sp>
        <p:sp>
          <p:nvSpPr>
            <p:cNvPr id="3153" name="Line 1085"/>
            <p:cNvSpPr>
              <a:spLocks noChangeAspect="1" noChangeShapeType="1"/>
            </p:cNvSpPr>
            <p:nvPr/>
          </p:nvSpPr>
          <p:spPr bwMode="auto">
            <a:xfrm>
              <a:off x="6149" y="3455"/>
              <a:ext cx="549" cy="0"/>
            </a:xfrm>
            <a:prstGeom prst="line">
              <a:avLst/>
            </a:prstGeom>
            <a:noFill/>
            <a:ln w="25527">
              <a:solidFill>
                <a:srgbClr val="000000"/>
              </a:solidFill>
              <a:round/>
              <a:headEnd type="triangle" w="med" len="sm"/>
              <a:tailEnd type="none" w="med" len="sm"/>
            </a:ln>
          </p:spPr>
          <p:txBody>
            <a:bodyPr wrap="none" lIns="83227" tIns="41614" rIns="83227" bIns="41614" anchor="ctr">
              <a:spAutoFit/>
            </a:bodyPr>
            <a:lstStyle/>
            <a:p>
              <a:endParaRPr lang="fr-FR"/>
            </a:p>
          </p:txBody>
        </p:sp>
        <p:sp>
          <p:nvSpPr>
            <p:cNvPr id="3154" name="Line 1086"/>
            <p:cNvSpPr>
              <a:spLocks noChangeAspect="1" noChangeShapeType="1"/>
            </p:cNvSpPr>
            <p:nvPr/>
          </p:nvSpPr>
          <p:spPr bwMode="auto">
            <a:xfrm>
              <a:off x="6149" y="3338"/>
              <a:ext cx="549" cy="0"/>
            </a:xfrm>
            <a:prstGeom prst="line">
              <a:avLst/>
            </a:prstGeom>
            <a:noFill/>
            <a:ln w="25527">
              <a:solidFill>
                <a:srgbClr val="000000"/>
              </a:solidFill>
              <a:round/>
              <a:headEnd type="none" w="med" len="sm"/>
              <a:tailEnd type="triangle" w="med" len="sm"/>
            </a:ln>
          </p:spPr>
          <p:txBody>
            <a:bodyPr wrap="none" lIns="83227" tIns="41614" rIns="83227" bIns="41614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22" name="Group 1087"/>
          <p:cNvGrpSpPr>
            <a:grpSpLocks/>
          </p:cNvGrpSpPr>
          <p:nvPr/>
        </p:nvGrpSpPr>
        <p:grpSpPr bwMode="auto">
          <a:xfrm>
            <a:off x="2817813" y="3100388"/>
            <a:ext cx="3013075" cy="1685925"/>
            <a:chOff x="5115" y="2741"/>
            <a:chExt cx="1898" cy="1062"/>
          </a:xfrm>
        </p:grpSpPr>
        <p:grpSp>
          <p:nvGrpSpPr>
            <p:cNvPr id="3134" name="Group 1088"/>
            <p:cNvGrpSpPr>
              <a:grpSpLocks noChangeAspect="1"/>
            </p:cNvGrpSpPr>
            <p:nvPr/>
          </p:nvGrpSpPr>
          <p:grpSpPr bwMode="auto">
            <a:xfrm>
              <a:off x="5916" y="2741"/>
              <a:ext cx="548" cy="165"/>
              <a:chOff x="2359" y="1898"/>
              <a:chExt cx="671" cy="202"/>
            </a:xfrm>
          </p:grpSpPr>
          <p:sp>
            <p:nvSpPr>
              <p:cNvPr id="3147" name="AutoShape 1089"/>
              <p:cNvSpPr>
                <a:spLocks noChangeAspect="1" noChangeArrowheads="1"/>
              </p:cNvSpPr>
              <p:nvPr/>
            </p:nvSpPr>
            <p:spPr bwMode="auto">
              <a:xfrm>
                <a:off x="2359" y="1927"/>
                <a:ext cx="671" cy="141"/>
              </a:xfrm>
              <a:prstGeom prst="roundRect">
                <a:avLst>
                  <a:gd name="adj" fmla="val 704"/>
                </a:avLst>
              </a:prstGeom>
              <a:solidFill>
                <a:srgbClr val="00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48" name="Text Box 1090"/>
              <p:cNvSpPr txBox="1">
                <a:spLocks noChangeAspect="1" noChangeArrowheads="1"/>
              </p:cNvSpPr>
              <p:nvPr/>
            </p:nvSpPr>
            <p:spPr bwMode="auto">
              <a:xfrm>
                <a:off x="2380" y="1898"/>
                <a:ext cx="62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200"/>
                  <a:t>LC Sender</a:t>
                </a:r>
                <a:endParaRPr kumimoji="0" lang="en-GB" sz="1300"/>
              </a:p>
            </p:txBody>
          </p:sp>
        </p:grpSp>
        <p:grpSp>
          <p:nvGrpSpPr>
            <p:cNvPr id="3135" name="Group 1091"/>
            <p:cNvGrpSpPr>
              <a:grpSpLocks noChangeAspect="1"/>
            </p:cNvGrpSpPr>
            <p:nvPr/>
          </p:nvGrpSpPr>
          <p:grpSpPr bwMode="auto">
            <a:xfrm>
              <a:off x="5896" y="2934"/>
              <a:ext cx="590" cy="165"/>
              <a:chOff x="2335" y="2135"/>
              <a:chExt cx="722" cy="202"/>
            </a:xfrm>
          </p:grpSpPr>
          <p:sp>
            <p:nvSpPr>
              <p:cNvPr id="3145" name="AutoShape 1092"/>
              <p:cNvSpPr>
                <a:spLocks noChangeAspect="1" noChangeArrowheads="1"/>
              </p:cNvSpPr>
              <p:nvPr/>
            </p:nvSpPr>
            <p:spPr bwMode="auto">
              <a:xfrm>
                <a:off x="2359" y="2163"/>
                <a:ext cx="671" cy="141"/>
              </a:xfrm>
              <a:prstGeom prst="roundRect">
                <a:avLst>
                  <a:gd name="adj" fmla="val 704"/>
                </a:avLst>
              </a:prstGeom>
              <a:solidFill>
                <a:srgbClr val="00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46" name="Text Box 1093"/>
              <p:cNvSpPr txBox="1">
                <a:spLocks noChangeAspect="1" noChangeArrowheads="1"/>
              </p:cNvSpPr>
              <p:nvPr/>
            </p:nvSpPr>
            <p:spPr bwMode="auto">
              <a:xfrm>
                <a:off x="2335" y="2135"/>
                <a:ext cx="72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200"/>
                  <a:t>LC Receiver</a:t>
                </a:r>
                <a:endParaRPr kumimoji="0" lang="en-GB" sz="1300"/>
              </a:p>
            </p:txBody>
          </p:sp>
        </p:grpSp>
        <p:grpSp>
          <p:nvGrpSpPr>
            <p:cNvPr id="3136" name="Group 1094"/>
            <p:cNvGrpSpPr>
              <a:grpSpLocks noChangeAspect="1"/>
            </p:cNvGrpSpPr>
            <p:nvPr/>
          </p:nvGrpSpPr>
          <p:grpSpPr bwMode="auto">
            <a:xfrm>
              <a:off x="5115" y="2765"/>
              <a:ext cx="580" cy="307"/>
              <a:chOff x="1378" y="1927"/>
              <a:chExt cx="711" cy="377"/>
            </a:xfrm>
          </p:grpSpPr>
          <p:sp>
            <p:nvSpPr>
              <p:cNvPr id="3143" name="AutoShape 1095"/>
              <p:cNvSpPr>
                <a:spLocks noChangeAspect="1" noChangeArrowheads="1"/>
              </p:cNvSpPr>
              <p:nvPr/>
            </p:nvSpPr>
            <p:spPr bwMode="auto">
              <a:xfrm>
                <a:off x="1399" y="1927"/>
                <a:ext cx="671" cy="377"/>
              </a:xfrm>
              <a:prstGeom prst="roundRect">
                <a:avLst>
                  <a:gd name="adj" fmla="val 264"/>
                </a:avLst>
              </a:prstGeom>
              <a:solidFill>
                <a:srgbClr val="00FF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44" name="Text Box 1096"/>
              <p:cNvSpPr txBox="1">
                <a:spLocks noChangeAspect="1" noChangeArrowheads="1"/>
              </p:cNvSpPr>
              <p:nvPr/>
            </p:nvSpPr>
            <p:spPr bwMode="auto">
              <a:xfrm>
                <a:off x="1378" y="1947"/>
                <a:ext cx="711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200"/>
                  <a:t>Local Client</a:t>
                </a:r>
              </a:p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200"/>
                  <a:t>Manager</a:t>
                </a:r>
                <a:endParaRPr kumimoji="0" lang="en-GB" sz="1300"/>
              </a:p>
            </p:txBody>
          </p:sp>
        </p:grpSp>
        <p:sp>
          <p:nvSpPr>
            <p:cNvPr id="3137" name="Line 1097"/>
            <p:cNvSpPr>
              <a:spLocks noChangeAspect="1" noChangeShapeType="1"/>
            </p:cNvSpPr>
            <p:nvPr/>
          </p:nvSpPr>
          <p:spPr bwMode="auto">
            <a:xfrm flipV="1">
              <a:off x="5250" y="3072"/>
              <a:ext cx="0" cy="73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79091" tIns="39546" rIns="79091" bIns="39546" anchor="ctr">
              <a:spAutoFit/>
            </a:bodyPr>
            <a:lstStyle/>
            <a:p>
              <a:endParaRPr lang="fr-FR"/>
            </a:p>
          </p:txBody>
        </p:sp>
        <p:sp>
          <p:nvSpPr>
            <p:cNvPr id="3138" name="Line 1098"/>
            <p:cNvSpPr>
              <a:spLocks noChangeAspect="1" noChangeShapeType="1"/>
            </p:cNvSpPr>
            <p:nvPr/>
          </p:nvSpPr>
          <p:spPr bwMode="auto">
            <a:xfrm flipH="1">
              <a:off x="5681" y="2841"/>
              <a:ext cx="23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79091" tIns="39546" rIns="79091" bIns="39546" anchor="ctr">
              <a:spAutoFit/>
            </a:bodyPr>
            <a:lstStyle/>
            <a:p>
              <a:endParaRPr lang="fr-FR"/>
            </a:p>
          </p:txBody>
        </p:sp>
        <p:sp>
          <p:nvSpPr>
            <p:cNvPr id="3139" name="Line 1099"/>
            <p:cNvSpPr>
              <a:spLocks noChangeAspect="1" noChangeShapeType="1"/>
            </p:cNvSpPr>
            <p:nvPr/>
          </p:nvSpPr>
          <p:spPr bwMode="auto">
            <a:xfrm flipH="1">
              <a:off x="5681" y="2995"/>
              <a:ext cx="235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79091" tIns="39546" rIns="79091" bIns="39546" anchor="ctr">
              <a:spAutoFit/>
            </a:bodyPr>
            <a:lstStyle/>
            <a:p>
              <a:endParaRPr lang="fr-FR"/>
            </a:p>
          </p:txBody>
        </p:sp>
        <p:sp>
          <p:nvSpPr>
            <p:cNvPr id="3140" name="Line 1100"/>
            <p:cNvSpPr>
              <a:spLocks noChangeAspect="1" noChangeShapeType="1"/>
            </p:cNvSpPr>
            <p:nvPr/>
          </p:nvSpPr>
          <p:spPr bwMode="auto">
            <a:xfrm flipH="1" flipV="1">
              <a:off x="5446" y="3072"/>
              <a:ext cx="470" cy="73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79091" tIns="39546" rIns="79091" bIns="39546" anchor="ctr">
              <a:spAutoFit/>
            </a:bodyPr>
            <a:lstStyle/>
            <a:p>
              <a:endParaRPr lang="fr-FR"/>
            </a:p>
          </p:txBody>
        </p:sp>
        <p:sp>
          <p:nvSpPr>
            <p:cNvPr id="3141" name="Line 1101"/>
            <p:cNvSpPr>
              <a:spLocks noChangeAspect="1" noChangeShapeType="1"/>
            </p:cNvSpPr>
            <p:nvPr/>
          </p:nvSpPr>
          <p:spPr bwMode="auto">
            <a:xfrm>
              <a:off x="6464" y="3034"/>
              <a:ext cx="549" cy="0"/>
            </a:xfrm>
            <a:prstGeom prst="line">
              <a:avLst/>
            </a:prstGeom>
            <a:noFill/>
            <a:ln w="25527">
              <a:solidFill>
                <a:srgbClr val="000000"/>
              </a:solidFill>
              <a:round/>
              <a:headEnd type="triangle" w="med" len="sm"/>
              <a:tailEnd type="none" w="med" len="sm"/>
            </a:ln>
          </p:spPr>
          <p:txBody>
            <a:bodyPr wrap="none" lIns="79091" tIns="39546" rIns="79091" bIns="39546" anchor="ctr">
              <a:spAutoFit/>
            </a:bodyPr>
            <a:lstStyle/>
            <a:p>
              <a:endParaRPr lang="fr-FR"/>
            </a:p>
          </p:txBody>
        </p:sp>
        <p:sp>
          <p:nvSpPr>
            <p:cNvPr id="3142" name="Line 1102"/>
            <p:cNvSpPr>
              <a:spLocks noChangeAspect="1" noChangeShapeType="1"/>
            </p:cNvSpPr>
            <p:nvPr/>
          </p:nvSpPr>
          <p:spPr bwMode="auto">
            <a:xfrm>
              <a:off x="6464" y="2841"/>
              <a:ext cx="549" cy="0"/>
            </a:xfrm>
            <a:prstGeom prst="line">
              <a:avLst/>
            </a:prstGeom>
            <a:noFill/>
            <a:ln w="25527">
              <a:solidFill>
                <a:srgbClr val="000000"/>
              </a:solidFill>
              <a:round/>
              <a:headEnd type="none" w="med" len="sm"/>
              <a:tailEnd type="triangle" w="med" len="sm"/>
            </a:ln>
          </p:spPr>
          <p:txBody>
            <a:bodyPr wrap="none" lIns="79091" tIns="39546" rIns="79091" bIns="39546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3085" name="Line 1103"/>
          <p:cNvSpPr>
            <a:spLocks noChangeAspect="1" noChangeShapeType="1"/>
          </p:cNvSpPr>
          <p:nvPr/>
        </p:nvSpPr>
        <p:spPr bwMode="auto">
          <a:xfrm>
            <a:off x="1341438" y="2420938"/>
            <a:ext cx="6904037" cy="0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 type="none" w="med" len="sm"/>
            <a:tailEnd type="none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3086" name="Line 1104"/>
          <p:cNvSpPr>
            <a:spLocks noChangeAspect="1" noChangeShapeType="1"/>
          </p:cNvSpPr>
          <p:nvPr/>
        </p:nvSpPr>
        <p:spPr bwMode="auto">
          <a:xfrm>
            <a:off x="2027238" y="2236788"/>
            <a:ext cx="0" cy="363378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 type="none" w="med" len="sm"/>
            <a:tailEnd type="none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3087" name="Text Box 1105"/>
          <p:cNvSpPr txBox="1">
            <a:spLocks noChangeAspect="1" noChangeArrowheads="1"/>
          </p:cNvSpPr>
          <p:nvPr/>
        </p:nvSpPr>
        <p:spPr bwMode="auto">
          <a:xfrm>
            <a:off x="2855913" y="2109788"/>
            <a:ext cx="16208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80" tIns="43790" rIns="87580" bIns="43790" anchor="ctr" anchorCtr="1">
            <a:spAutoFit/>
          </a:bodyPr>
          <a:lstStyle/>
          <a:p>
            <a:pPr algn="l" defTabSz="868363" eaLnBrk="0" hangingPunct="0">
              <a:buSzPct val="99000"/>
              <a:tabLst>
                <a:tab pos="687388" algn="l"/>
                <a:tab pos="1376363" algn="l"/>
              </a:tabLst>
            </a:pPr>
            <a:r>
              <a:rPr kumimoji="0" lang="en-GB" sz="1500"/>
              <a:t>Local Control Unit</a:t>
            </a:r>
          </a:p>
        </p:txBody>
      </p:sp>
      <p:sp>
        <p:nvSpPr>
          <p:cNvPr id="3088" name="Text Box 1106"/>
          <p:cNvSpPr txBox="1">
            <a:spLocks noChangeAspect="1" noChangeArrowheads="1"/>
          </p:cNvSpPr>
          <p:nvPr/>
        </p:nvSpPr>
        <p:spPr bwMode="auto">
          <a:xfrm>
            <a:off x="5954713" y="2109788"/>
            <a:ext cx="17795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80" tIns="43790" rIns="87580" bIns="43790" anchor="ctr" anchorCtr="1">
            <a:spAutoFit/>
          </a:bodyPr>
          <a:lstStyle/>
          <a:p>
            <a:pPr algn="l" defTabSz="868363" eaLnBrk="0" hangingPunct="0">
              <a:buSzPct val="99000"/>
              <a:tabLst>
                <a:tab pos="687388" algn="l"/>
                <a:tab pos="1376363" algn="l"/>
              </a:tabLst>
            </a:pPr>
            <a:r>
              <a:rPr kumimoji="0" lang="en-GB" sz="1500"/>
              <a:t>Remote Control Unit</a:t>
            </a:r>
          </a:p>
        </p:txBody>
      </p:sp>
      <p:sp>
        <p:nvSpPr>
          <p:cNvPr id="3089" name="Text Box 1107"/>
          <p:cNvSpPr txBox="1">
            <a:spLocks noChangeAspect="1" noChangeArrowheads="1"/>
          </p:cNvSpPr>
          <p:nvPr/>
        </p:nvSpPr>
        <p:spPr bwMode="auto">
          <a:xfrm rot="5400000">
            <a:off x="5110162" y="5943601"/>
            <a:ext cx="7651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80" tIns="43790" rIns="87580" bIns="43790" anchor="ctr" anchorCtr="1">
            <a:spAutoFit/>
          </a:bodyPr>
          <a:lstStyle/>
          <a:p>
            <a:pPr algn="l" defTabSz="868363" eaLnBrk="0" hangingPunct="0">
              <a:buSzPct val="99000"/>
            </a:pPr>
            <a:r>
              <a:rPr kumimoji="0" lang="en-GB" sz="150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3090" name="Text Box 1108"/>
          <p:cNvSpPr txBox="1">
            <a:spLocks noChangeAspect="1" noChangeArrowheads="1"/>
          </p:cNvSpPr>
          <p:nvPr/>
        </p:nvSpPr>
        <p:spPr bwMode="auto">
          <a:xfrm>
            <a:off x="1103313" y="2093913"/>
            <a:ext cx="8191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80" tIns="43790" rIns="87580" bIns="43790" anchor="ctr" anchorCtr="1">
            <a:spAutoFit/>
          </a:bodyPr>
          <a:lstStyle/>
          <a:p>
            <a:pPr algn="l" defTabSz="868363" eaLnBrk="0" hangingPunct="0">
              <a:buSzPct val="99000"/>
              <a:tabLst>
                <a:tab pos="687388" algn="l"/>
              </a:tabLst>
            </a:pPr>
            <a:r>
              <a:rPr kumimoji="0" lang="en-GB" sz="1500"/>
              <a:t>Physical</a:t>
            </a:r>
          </a:p>
          <a:p>
            <a:pPr algn="l" defTabSz="868363" eaLnBrk="0" hangingPunct="0">
              <a:buSzPct val="99000"/>
              <a:tabLst>
                <a:tab pos="687388" algn="l"/>
              </a:tabLst>
            </a:pPr>
            <a:r>
              <a:rPr kumimoji="0" lang="en-GB" sz="1500"/>
              <a:t>devices</a:t>
            </a:r>
          </a:p>
        </p:txBody>
      </p:sp>
      <p:grpSp>
        <p:nvGrpSpPr>
          <p:cNvPr id="26" name="Group 1109"/>
          <p:cNvGrpSpPr>
            <a:grpSpLocks noChangeAspect="1"/>
          </p:cNvGrpSpPr>
          <p:nvPr/>
        </p:nvGrpSpPr>
        <p:grpSpPr bwMode="auto">
          <a:xfrm>
            <a:off x="2770188" y="2486025"/>
            <a:ext cx="2425700" cy="3170238"/>
            <a:chOff x="1351" y="1424"/>
            <a:chExt cx="1872" cy="2447"/>
          </a:xfrm>
        </p:grpSpPr>
        <p:grpSp>
          <p:nvGrpSpPr>
            <p:cNvPr id="3123" name="Group 1110"/>
            <p:cNvGrpSpPr>
              <a:grpSpLocks noChangeAspect="1"/>
            </p:cNvGrpSpPr>
            <p:nvPr/>
          </p:nvGrpSpPr>
          <p:grpSpPr bwMode="auto">
            <a:xfrm>
              <a:off x="2359" y="1424"/>
              <a:ext cx="671" cy="287"/>
              <a:chOff x="2359" y="1424"/>
              <a:chExt cx="671" cy="287"/>
            </a:xfrm>
          </p:grpSpPr>
          <p:sp>
            <p:nvSpPr>
              <p:cNvPr id="3132" name="AutoShape 1111"/>
              <p:cNvSpPr>
                <a:spLocks noChangeAspect="1" noChangeArrowheads="1"/>
              </p:cNvSpPr>
              <p:nvPr/>
            </p:nvSpPr>
            <p:spPr bwMode="auto">
              <a:xfrm>
                <a:off x="2359" y="1424"/>
                <a:ext cx="671" cy="287"/>
              </a:xfrm>
              <a:prstGeom prst="roundRect">
                <a:avLst>
                  <a:gd name="adj" fmla="val 347"/>
                </a:avLst>
              </a:prstGeom>
              <a:solidFill>
                <a:srgbClr val="00CC99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33" name="Text Box 1112"/>
              <p:cNvSpPr txBox="1">
                <a:spLocks noChangeAspect="1" noChangeArrowheads="1"/>
              </p:cNvSpPr>
              <p:nvPr/>
            </p:nvSpPr>
            <p:spPr bwMode="auto">
              <a:xfrm>
                <a:off x="2423" y="1455"/>
                <a:ext cx="541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400" b="1"/>
                  <a:t>Groom</a:t>
                </a:r>
              </a:p>
            </p:txBody>
          </p:sp>
        </p:grpSp>
        <p:grpSp>
          <p:nvGrpSpPr>
            <p:cNvPr id="3124" name="Group 1113"/>
            <p:cNvGrpSpPr>
              <a:grpSpLocks noChangeAspect="1"/>
            </p:cNvGrpSpPr>
            <p:nvPr/>
          </p:nvGrpSpPr>
          <p:grpSpPr bwMode="auto">
            <a:xfrm>
              <a:off x="1351" y="3200"/>
              <a:ext cx="671" cy="671"/>
              <a:chOff x="1351" y="3200"/>
              <a:chExt cx="671" cy="671"/>
            </a:xfrm>
          </p:grpSpPr>
          <p:sp>
            <p:nvSpPr>
              <p:cNvPr id="3130" name="AutoShape 1114"/>
              <p:cNvSpPr>
                <a:spLocks noChangeAspect="1" noChangeArrowheads="1"/>
              </p:cNvSpPr>
              <p:nvPr/>
            </p:nvSpPr>
            <p:spPr bwMode="auto">
              <a:xfrm>
                <a:off x="1351" y="3200"/>
                <a:ext cx="671" cy="671"/>
              </a:xfrm>
              <a:prstGeom prst="roundRect">
                <a:avLst>
                  <a:gd name="adj" fmla="val 148"/>
                </a:avLst>
              </a:prstGeom>
              <a:solidFill>
                <a:srgbClr val="00CC99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31" name="Text Box 1115"/>
              <p:cNvSpPr txBox="1">
                <a:spLocks noChangeAspect="1" noChangeArrowheads="1"/>
              </p:cNvSpPr>
              <p:nvPr/>
            </p:nvSpPr>
            <p:spPr bwMode="auto">
              <a:xfrm>
                <a:off x="1366" y="3340"/>
                <a:ext cx="641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400" b="1"/>
                  <a:t>Device </a:t>
                </a:r>
              </a:p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400" b="1"/>
                  <a:t>manager</a:t>
                </a:r>
                <a:endParaRPr kumimoji="0" lang="en-GB" sz="1500" b="1"/>
              </a:p>
            </p:txBody>
          </p:sp>
        </p:grpSp>
        <p:grpSp>
          <p:nvGrpSpPr>
            <p:cNvPr id="3125" name="Group 1116"/>
            <p:cNvGrpSpPr>
              <a:grpSpLocks noChangeAspect="1"/>
            </p:cNvGrpSpPr>
            <p:nvPr/>
          </p:nvGrpSpPr>
          <p:grpSpPr bwMode="auto">
            <a:xfrm>
              <a:off x="2305" y="3200"/>
              <a:ext cx="778" cy="671"/>
              <a:chOff x="2305" y="3200"/>
              <a:chExt cx="778" cy="671"/>
            </a:xfrm>
          </p:grpSpPr>
          <p:sp>
            <p:nvSpPr>
              <p:cNvPr id="3128" name="AutoShape 1117"/>
              <p:cNvSpPr>
                <a:spLocks noChangeAspect="1" noChangeArrowheads="1"/>
              </p:cNvSpPr>
              <p:nvPr/>
            </p:nvSpPr>
            <p:spPr bwMode="auto">
              <a:xfrm>
                <a:off x="2359" y="3200"/>
                <a:ext cx="671" cy="671"/>
              </a:xfrm>
              <a:prstGeom prst="roundRect">
                <a:avLst>
                  <a:gd name="adj" fmla="val 148"/>
                </a:avLst>
              </a:prstGeom>
              <a:solidFill>
                <a:srgbClr val="00CC99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29" name="Text Box 1118"/>
              <p:cNvSpPr txBox="1">
                <a:spLocks noChangeAspect="1" noChangeArrowheads="1"/>
              </p:cNvSpPr>
              <p:nvPr/>
            </p:nvSpPr>
            <p:spPr bwMode="auto">
              <a:xfrm>
                <a:off x="2305" y="3351"/>
                <a:ext cx="778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9091" tIns="39546" rIns="79091" bIns="39546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300" b="1"/>
                  <a:t>Connection </a:t>
                </a:r>
              </a:p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300" b="1"/>
                  <a:t>manager</a:t>
                </a:r>
                <a:endParaRPr kumimoji="0" lang="en-GB" sz="1500" b="1"/>
              </a:p>
            </p:txBody>
          </p:sp>
        </p:grpSp>
        <p:sp>
          <p:nvSpPr>
            <p:cNvPr id="3126" name="Line 1119"/>
            <p:cNvSpPr>
              <a:spLocks noChangeAspect="1" noChangeShapeType="1"/>
            </p:cNvSpPr>
            <p:nvPr/>
          </p:nvSpPr>
          <p:spPr bwMode="auto">
            <a:xfrm flipH="1">
              <a:off x="2023" y="3680"/>
              <a:ext cx="33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79091" tIns="39546" rIns="79091" bIns="39546" anchor="ctr">
              <a:spAutoFit/>
            </a:bodyPr>
            <a:lstStyle/>
            <a:p>
              <a:endParaRPr lang="fr-FR"/>
            </a:p>
          </p:txBody>
        </p:sp>
        <p:sp>
          <p:nvSpPr>
            <p:cNvPr id="3127" name="Line 1120"/>
            <p:cNvSpPr>
              <a:spLocks noChangeAspect="1" noChangeShapeType="1"/>
            </p:cNvSpPr>
            <p:nvPr/>
          </p:nvSpPr>
          <p:spPr bwMode="auto">
            <a:xfrm>
              <a:off x="3031" y="1568"/>
              <a:ext cx="192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 type="triangle" w="med" len="sm"/>
              <a:tailEnd type="none" w="med" len="sm"/>
            </a:ln>
          </p:spPr>
          <p:txBody>
            <a:bodyPr wrap="none" lIns="79091" tIns="39546" rIns="79091" bIns="39546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30" name="Group 1121"/>
          <p:cNvGrpSpPr>
            <a:grpSpLocks noChangeAspect="1"/>
          </p:cNvGrpSpPr>
          <p:nvPr/>
        </p:nvGrpSpPr>
        <p:grpSpPr bwMode="auto">
          <a:xfrm>
            <a:off x="1020763" y="4351338"/>
            <a:ext cx="1741487" cy="1720850"/>
            <a:chOff x="0" y="2864"/>
            <a:chExt cx="1344" cy="1328"/>
          </a:xfrm>
        </p:grpSpPr>
        <p:grpSp>
          <p:nvGrpSpPr>
            <p:cNvPr id="3111" name="Group 1122"/>
            <p:cNvGrpSpPr>
              <a:grpSpLocks noChangeAspect="1"/>
            </p:cNvGrpSpPr>
            <p:nvPr/>
          </p:nvGrpSpPr>
          <p:grpSpPr bwMode="auto">
            <a:xfrm>
              <a:off x="551" y="3170"/>
              <a:ext cx="479" cy="299"/>
              <a:chOff x="551" y="3170"/>
              <a:chExt cx="479" cy="299"/>
            </a:xfrm>
          </p:grpSpPr>
          <p:sp>
            <p:nvSpPr>
              <p:cNvPr id="3121" name="AutoShape 1123"/>
              <p:cNvSpPr>
                <a:spLocks noChangeAspect="1" noChangeArrowheads="1"/>
              </p:cNvSpPr>
              <p:nvPr/>
            </p:nvSpPr>
            <p:spPr bwMode="auto">
              <a:xfrm>
                <a:off x="576" y="3200"/>
                <a:ext cx="431" cy="239"/>
              </a:xfrm>
              <a:prstGeom prst="roundRect">
                <a:avLst>
                  <a:gd name="adj" fmla="val 417"/>
                </a:avLst>
              </a:prstGeom>
              <a:solidFill>
                <a:srgbClr val="00CC99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22" name="Text Box 1124"/>
              <p:cNvSpPr txBox="1">
                <a:spLocks noChangeAspect="1" noChangeArrowheads="1"/>
              </p:cNvSpPr>
              <p:nvPr/>
            </p:nvSpPr>
            <p:spPr bwMode="auto">
              <a:xfrm>
                <a:off x="551" y="3170"/>
                <a:ext cx="479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000"/>
                  <a:t>Tool</a:t>
                </a:r>
              </a:p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000"/>
                  <a:t>Interface</a:t>
                </a:r>
                <a:endParaRPr kumimoji="0" lang="en-GB" sz="1300"/>
              </a:p>
            </p:txBody>
          </p:sp>
        </p:grpSp>
        <p:grpSp>
          <p:nvGrpSpPr>
            <p:cNvPr id="3112" name="Group 1125"/>
            <p:cNvGrpSpPr>
              <a:grpSpLocks noChangeAspect="1"/>
            </p:cNvGrpSpPr>
            <p:nvPr/>
          </p:nvGrpSpPr>
          <p:grpSpPr bwMode="auto">
            <a:xfrm>
              <a:off x="551" y="3603"/>
              <a:ext cx="479" cy="299"/>
              <a:chOff x="551" y="3603"/>
              <a:chExt cx="479" cy="299"/>
            </a:xfrm>
          </p:grpSpPr>
          <p:sp>
            <p:nvSpPr>
              <p:cNvPr id="3119" name="AutoShape 1126"/>
              <p:cNvSpPr>
                <a:spLocks noChangeAspect="1" noChangeArrowheads="1"/>
              </p:cNvSpPr>
              <p:nvPr/>
            </p:nvSpPr>
            <p:spPr bwMode="auto">
              <a:xfrm>
                <a:off x="576" y="3632"/>
                <a:ext cx="431" cy="239"/>
              </a:xfrm>
              <a:prstGeom prst="roundRect">
                <a:avLst>
                  <a:gd name="adj" fmla="val 417"/>
                </a:avLst>
              </a:prstGeom>
              <a:solidFill>
                <a:srgbClr val="00CC99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20" name="Text Box 1127"/>
              <p:cNvSpPr txBox="1">
                <a:spLocks noChangeAspect="1" noChangeArrowheads="1"/>
              </p:cNvSpPr>
              <p:nvPr/>
            </p:nvSpPr>
            <p:spPr bwMode="auto">
              <a:xfrm>
                <a:off x="551" y="3603"/>
                <a:ext cx="479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000"/>
                  <a:t>Tool</a:t>
                </a:r>
              </a:p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000"/>
                  <a:t>Interface</a:t>
                </a:r>
                <a:endParaRPr kumimoji="0" lang="en-GB" sz="1300"/>
              </a:p>
            </p:txBody>
          </p:sp>
        </p:grpSp>
        <p:pic>
          <p:nvPicPr>
            <p:cNvPr id="3113" name="Picture 11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2864"/>
              <a:ext cx="34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11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776"/>
              <a:ext cx="431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Line 1130"/>
            <p:cNvSpPr>
              <a:spLocks noChangeAspect="1" noChangeShapeType="1"/>
            </p:cNvSpPr>
            <p:nvPr/>
          </p:nvSpPr>
          <p:spPr bwMode="auto">
            <a:xfrm>
              <a:off x="1008" y="3344"/>
              <a:ext cx="33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83227" tIns="41614" rIns="83227" bIns="41614" anchor="ctr">
              <a:spAutoFit/>
            </a:bodyPr>
            <a:lstStyle/>
            <a:p>
              <a:endParaRPr lang="fr-FR"/>
            </a:p>
          </p:txBody>
        </p:sp>
        <p:sp>
          <p:nvSpPr>
            <p:cNvPr id="3116" name="Line 1131"/>
            <p:cNvSpPr>
              <a:spLocks noChangeAspect="1" noChangeShapeType="1"/>
            </p:cNvSpPr>
            <p:nvPr/>
          </p:nvSpPr>
          <p:spPr bwMode="auto">
            <a:xfrm>
              <a:off x="1008" y="3728"/>
              <a:ext cx="336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83227" tIns="41614" rIns="83227" bIns="41614" anchor="ctr">
              <a:spAutoFit/>
            </a:bodyPr>
            <a:lstStyle/>
            <a:p>
              <a:endParaRPr lang="fr-FR"/>
            </a:p>
          </p:txBody>
        </p:sp>
        <p:sp>
          <p:nvSpPr>
            <p:cNvPr id="3117" name="Line 1132"/>
            <p:cNvSpPr>
              <a:spLocks noChangeAspect="1" noChangeShapeType="1"/>
            </p:cNvSpPr>
            <p:nvPr/>
          </p:nvSpPr>
          <p:spPr bwMode="auto">
            <a:xfrm flipH="1" flipV="1">
              <a:off x="336" y="3296"/>
              <a:ext cx="240" cy="4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83227" tIns="41614" rIns="83227" bIns="41614" anchor="ctr">
              <a:spAutoFit/>
            </a:bodyPr>
            <a:lstStyle/>
            <a:p>
              <a:endParaRPr lang="fr-FR"/>
            </a:p>
          </p:txBody>
        </p:sp>
        <p:sp>
          <p:nvSpPr>
            <p:cNvPr id="3118" name="Line 1133"/>
            <p:cNvSpPr>
              <a:spLocks noChangeAspect="1" noChangeShapeType="1"/>
            </p:cNvSpPr>
            <p:nvPr/>
          </p:nvSpPr>
          <p:spPr bwMode="auto">
            <a:xfrm flipH="1">
              <a:off x="384" y="3776"/>
              <a:ext cx="192" cy="9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 wrap="none" lIns="83227" tIns="41614" rIns="83227" bIns="41614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3093" name="Rectangle 1134"/>
          <p:cNvSpPr>
            <a:spLocks noChangeArrowheads="1"/>
          </p:cNvSpPr>
          <p:nvPr/>
        </p:nvSpPr>
        <p:spPr bwMode="auto">
          <a:xfrm>
            <a:off x="1295400" y="3621088"/>
            <a:ext cx="3175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5601" name="Group 1135"/>
          <p:cNvGrpSpPr>
            <a:grpSpLocks/>
          </p:cNvGrpSpPr>
          <p:nvPr/>
        </p:nvGrpSpPr>
        <p:grpSpPr bwMode="auto">
          <a:xfrm>
            <a:off x="8235950" y="2630488"/>
            <a:ext cx="652463" cy="496887"/>
            <a:chOff x="5188" y="1657"/>
            <a:chExt cx="411" cy="313"/>
          </a:xfrm>
        </p:grpSpPr>
        <p:grpSp>
          <p:nvGrpSpPr>
            <p:cNvPr id="3107" name="Group 1136"/>
            <p:cNvGrpSpPr>
              <a:grpSpLocks noChangeAspect="1"/>
            </p:cNvGrpSpPr>
            <p:nvPr/>
          </p:nvGrpSpPr>
          <p:grpSpPr bwMode="auto">
            <a:xfrm>
              <a:off x="5238" y="1657"/>
              <a:ext cx="361" cy="154"/>
              <a:chOff x="5067" y="1566"/>
              <a:chExt cx="443" cy="188"/>
            </a:xfrm>
          </p:grpSpPr>
          <p:sp>
            <p:nvSpPr>
              <p:cNvPr id="3109" name="AutoShape 1137"/>
              <p:cNvSpPr>
                <a:spLocks noChangeAspect="1" noChangeArrowheads="1"/>
              </p:cNvSpPr>
              <p:nvPr/>
            </p:nvSpPr>
            <p:spPr bwMode="auto">
              <a:xfrm>
                <a:off x="5098" y="1568"/>
                <a:ext cx="381" cy="186"/>
              </a:xfrm>
              <a:prstGeom prst="roundRect">
                <a:avLst>
                  <a:gd name="adj" fmla="val 537"/>
                </a:avLst>
              </a:prstGeom>
              <a:solidFill>
                <a:srgbClr val="FFFF00"/>
              </a:solidFill>
              <a:ln w="126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10" name="Text Box 1138"/>
              <p:cNvSpPr txBox="1">
                <a:spLocks noChangeAspect="1" noChangeArrowheads="1"/>
              </p:cNvSpPr>
              <p:nvPr/>
            </p:nvSpPr>
            <p:spPr bwMode="auto">
              <a:xfrm>
                <a:off x="5067" y="1566"/>
                <a:ext cx="443" cy="1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000"/>
                  <a:t>Cmd TI</a:t>
                </a:r>
              </a:p>
            </p:txBody>
          </p:sp>
        </p:grpSp>
        <p:sp>
          <p:nvSpPr>
            <p:cNvPr id="3108" name="Line 1139"/>
            <p:cNvSpPr>
              <a:spLocks noChangeAspect="1" noChangeShapeType="1"/>
            </p:cNvSpPr>
            <p:nvPr/>
          </p:nvSpPr>
          <p:spPr bwMode="auto">
            <a:xfrm flipV="1">
              <a:off x="5188" y="1812"/>
              <a:ext cx="308" cy="158"/>
            </a:xfrm>
            <a:prstGeom prst="line">
              <a:avLst/>
            </a:prstGeom>
            <a:noFill/>
            <a:ln w="12573">
              <a:solidFill>
                <a:schemeClr val="bg2"/>
              </a:solidFill>
              <a:round/>
              <a:headEnd type="triangle" w="med" len="sm"/>
              <a:tailEnd type="triangle" w="med" len="sm"/>
            </a:ln>
          </p:spPr>
          <p:txBody>
            <a:bodyPr wrap="none" lIns="83227" tIns="41614" rIns="83227" bIns="41614" anchor="ctr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3074" name="Rectangle 102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4" name="Clip" r:id="rId5" imgW="0" imgH="0" progId="MS_ClipArt_Gallery.2">
              <p:embed/>
            </p:oleObj>
          </a:graphicData>
        </a:graphic>
      </p:graphicFrame>
      <p:grpSp>
        <p:nvGrpSpPr>
          <p:cNvPr id="3095" name="Group 1141"/>
          <p:cNvGrpSpPr>
            <a:grpSpLocks/>
          </p:cNvGrpSpPr>
          <p:nvPr/>
        </p:nvGrpSpPr>
        <p:grpSpPr bwMode="auto">
          <a:xfrm>
            <a:off x="5195888" y="2174875"/>
            <a:ext cx="436562" cy="3890963"/>
            <a:chOff x="3273" y="1370"/>
            <a:chExt cx="275" cy="2451"/>
          </a:xfrm>
        </p:grpSpPr>
        <p:sp>
          <p:nvSpPr>
            <p:cNvPr id="3104" name="Freeform 1142"/>
            <p:cNvSpPr>
              <a:spLocks noChangeAspect="1" noChangeArrowheads="1"/>
            </p:cNvSpPr>
            <p:nvPr/>
          </p:nvSpPr>
          <p:spPr bwMode="auto">
            <a:xfrm>
              <a:off x="3273" y="1370"/>
              <a:ext cx="117" cy="2451"/>
            </a:xfrm>
            <a:custGeom>
              <a:avLst/>
              <a:gdLst>
                <a:gd name="T0" fmla="*/ 0 w 635"/>
                <a:gd name="T1" fmla="*/ 0 h 13248"/>
                <a:gd name="T2" fmla="*/ 0 w 635"/>
                <a:gd name="T3" fmla="*/ 0 h 13248"/>
                <a:gd name="T4" fmla="*/ 0 w 635"/>
                <a:gd name="T5" fmla="*/ 0 h 13248"/>
                <a:gd name="T6" fmla="*/ 0 w 635"/>
                <a:gd name="T7" fmla="*/ 0 h 13248"/>
                <a:gd name="T8" fmla="*/ 0 w 635"/>
                <a:gd name="T9" fmla="*/ 0 h 13248"/>
                <a:gd name="T10" fmla="*/ 0 w 635"/>
                <a:gd name="T11" fmla="*/ 0 h 13248"/>
                <a:gd name="T12" fmla="*/ 0 w 635"/>
                <a:gd name="T13" fmla="*/ 1 h 13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5"/>
                <a:gd name="T22" fmla="*/ 0 h 13248"/>
                <a:gd name="T23" fmla="*/ 635 w 635"/>
                <a:gd name="T24" fmla="*/ 13248 h 13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5" h="13248">
                  <a:moveTo>
                    <a:pt x="585" y="0"/>
                  </a:moveTo>
                  <a:cubicBezTo>
                    <a:pt x="291" y="607"/>
                    <a:pt x="0" y="1214"/>
                    <a:pt x="0" y="1944"/>
                  </a:cubicBezTo>
                  <a:cubicBezTo>
                    <a:pt x="0" y="2674"/>
                    <a:pt x="585" y="3521"/>
                    <a:pt x="585" y="4373"/>
                  </a:cubicBezTo>
                  <a:cubicBezTo>
                    <a:pt x="585" y="5221"/>
                    <a:pt x="0" y="6235"/>
                    <a:pt x="0" y="7042"/>
                  </a:cubicBezTo>
                  <a:cubicBezTo>
                    <a:pt x="0" y="7856"/>
                    <a:pt x="568" y="8554"/>
                    <a:pt x="585" y="9232"/>
                  </a:cubicBezTo>
                  <a:cubicBezTo>
                    <a:pt x="603" y="9909"/>
                    <a:pt x="97" y="10447"/>
                    <a:pt x="106" y="11115"/>
                  </a:cubicBezTo>
                  <a:cubicBezTo>
                    <a:pt x="115" y="11783"/>
                    <a:pt x="524" y="12801"/>
                    <a:pt x="634" y="13247"/>
                  </a:cubicBezTo>
                </a:path>
              </a:pathLst>
            </a:custGeom>
            <a:solidFill>
              <a:srgbClr val="FFFF00">
                <a:alpha val="50195"/>
              </a:srgbClr>
            </a:solidFill>
            <a:ln w="1257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05" name="Freeform 1143"/>
            <p:cNvSpPr>
              <a:spLocks noChangeAspect="1" noChangeArrowheads="1"/>
            </p:cNvSpPr>
            <p:nvPr/>
          </p:nvSpPr>
          <p:spPr bwMode="auto">
            <a:xfrm flipH="1">
              <a:off x="3431" y="1370"/>
              <a:ext cx="117" cy="2451"/>
            </a:xfrm>
            <a:custGeom>
              <a:avLst/>
              <a:gdLst>
                <a:gd name="T0" fmla="*/ 0 w 636"/>
                <a:gd name="T1" fmla="*/ 0 h 13248"/>
                <a:gd name="T2" fmla="*/ 0 w 636"/>
                <a:gd name="T3" fmla="*/ 0 h 13248"/>
                <a:gd name="T4" fmla="*/ 0 w 636"/>
                <a:gd name="T5" fmla="*/ 0 h 13248"/>
                <a:gd name="T6" fmla="*/ 0 w 636"/>
                <a:gd name="T7" fmla="*/ 0 h 13248"/>
                <a:gd name="T8" fmla="*/ 0 w 636"/>
                <a:gd name="T9" fmla="*/ 0 h 13248"/>
                <a:gd name="T10" fmla="*/ 0 w 636"/>
                <a:gd name="T11" fmla="*/ 0 h 13248"/>
                <a:gd name="T12" fmla="*/ 0 w 636"/>
                <a:gd name="T13" fmla="*/ 1 h 13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3248"/>
                <a:gd name="T23" fmla="*/ 636 w 636"/>
                <a:gd name="T24" fmla="*/ 13248 h 13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3248">
                  <a:moveTo>
                    <a:pt x="586" y="0"/>
                  </a:moveTo>
                  <a:cubicBezTo>
                    <a:pt x="291" y="607"/>
                    <a:pt x="0" y="1214"/>
                    <a:pt x="0" y="1944"/>
                  </a:cubicBezTo>
                  <a:cubicBezTo>
                    <a:pt x="0" y="2674"/>
                    <a:pt x="586" y="3521"/>
                    <a:pt x="586" y="4373"/>
                  </a:cubicBezTo>
                  <a:cubicBezTo>
                    <a:pt x="586" y="5221"/>
                    <a:pt x="0" y="6235"/>
                    <a:pt x="0" y="7042"/>
                  </a:cubicBezTo>
                  <a:cubicBezTo>
                    <a:pt x="0" y="7856"/>
                    <a:pt x="569" y="8554"/>
                    <a:pt x="586" y="9232"/>
                  </a:cubicBezTo>
                  <a:cubicBezTo>
                    <a:pt x="604" y="9909"/>
                    <a:pt x="97" y="10447"/>
                    <a:pt x="106" y="11115"/>
                  </a:cubicBezTo>
                  <a:cubicBezTo>
                    <a:pt x="115" y="11783"/>
                    <a:pt x="525" y="12801"/>
                    <a:pt x="635" y="13247"/>
                  </a:cubicBezTo>
                </a:path>
              </a:pathLst>
            </a:custGeom>
            <a:solidFill>
              <a:srgbClr val="FFFF00">
                <a:alpha val="50195"/>
              </a:srgbClr>
            </a:solidFill>
            <a:ln w="1257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06" name="Rectangle 1144"/>
            <p:cNvSpPr>
              <a:spLocks noChangeArrowheads="1"/>
            </p:cNvSpPr>
            <p:nvPr/>
          </p:nvSpPr>
          <p:spPr bwMode="auto">
            <a:xfrm flipH="1">
              <a:off x="3384" y="1385"/>
              <a:ext cx="52" cy="2423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5605" name="Group 1145"/>
          <p:cNvGrpSpPr>
            <a:grpSpLocks/>
          </p:cNvGrpSpPr>
          <p:nvPr/>
        </p:nvGrpSpPr>
        <p:grpSpPr bwMode="auto">
          <a:xfrm>
            <a:off x="1116013" y="3543300"/>
            <a:ext cx="1701800" cy="1249363"/>
            <a:chOff x="703" y="2232"/>
            <a:chExt cx="1072" cy="787"/>
          </a:xfrm>
        </p:grpSpPr>
        <p:sp>
          <p:nvSpPr>
            <p:cNvPr id="3098" name="Line 1146"/>
            <p:cNvSpPr>
              <a:spLocks noChangeAspect="1" noChangeShapeType="1"/>
            </p:cNvSpPr>
            <p:nvPr/>
          </p:nvSpPr>
          <p:spPr bwMode="auto">
            <a:xfrm>
              <a:off x="1501" y="2666"/>
              <a:ext cx="274" cy="353"/>
            </a:xfrm>
            <a:prstGeom prst="line">
              <a:avLst/>
            </a:prstGeom>
            <a:noFill/>
            <a:ln w="12573">
              <a:solidFill>
                <a:schemeClr val="bg2"/>
              </a:solidFill>
              <a:round/>
              <a:headEnd type="triangle" w="med" len="sm"/>
              <a:tailEnd type="triangle" w="med" len="sm"/>
            </a:ln>
          </p:spPr>
          <p:txBody>
            <a:bodyPr lIns="83227" tIns="41614" rIns="83227" bIns="41614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3099" name="Group 1147"/>
            <p:cNvGrpSpPr>
              <a:grpSpLocks noChangeAspect="1"/>
            </p:cNvGrpSpPr>
            <p:nvPr/>
          </p:nvGrpSpPr>
          <p:grpSpPr bwMode="auto">
            <a:xfrm>
              <a:off x="1090" y="2491"/>
              <a:ext cx="397" cy="250"/>
              <a:chOff x="548" y="3166"/>
              <a:chExt cx="487" cy="307"/>
            </a:xfrm>
          </p:grpSpPr>
          <p:sp>
            <p:nvSpPr>
              <p:cNvPr id="3102" name="AutoShape 1148"/>
              <p:cNvSpPr>
                <a:spLocks noChangeAspect="1" noChangeArrowheads="1"/>
              </p:cNvSpPr>
              <p:nvPr/>
            </p:nvSpPr>
            <p:spPr bwMode="auto">
              <a:xfrm>
                <a:off x="576" y="3200"/>
                <a:ext cx="431" cy="239"/>
              </a:xfrm>
              <a:prstGeom prst="roundRect">
                <a:avLst>
                  <a:gd name="adj" fmla="val 417"/>
                </a:avLst>
              </a:prstGeom>
              <a:solidFill>
                <a:srgbClr val="FFFF00"/>
              </a:solidFill>
              <a:ln w="126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03" name="Text Box 1149"/>
              <p:cNvSpPr txBox="1">
                <a:spLocks noChangeAspect="1" noChangeArrowheads="1"/>
              </p:cNvSpPr>
              <p:nvPr/>
            </p:nvSpPr>
            <p:spPr bwMode="auto">
              <a:xfrm>
                <a:off x="548" y="3166"/>
                <a:ext cx="487" cy="30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83227" tIns="41614" rIns="83227" bIns="41614" anchor="ctr">
                <a:spAutoFit/>
              </a:bodyPr>
              <a:lstStyle/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000"/>
                  <a:t>Tool</a:t>
                </a:r>
              </a:p>
              <a:p>
                <a:pPr defTabSz="868363" eaLnBrk="0" hangingPunct="0">
                  <a:buSzPct val="99000"/>
                  <a:tabLst>
                    <a:tab pos="687388" algn="l"/>
                  </a:tabLst>
                </a:pPr>
                <a:r>
                  <a:rPr kumimoji="0" lang="en-GB" sz="1000"/>
                  <a:t>Interface</a:t>
                </a:r>
                <a:endParaRPr kumimoji="0" lang="en-GB" sz="1300"/>
              </a:p>
            </p:txBody>
          </p:sp>
        </p:grpSp>
        <p:pic>
          <p:nvPicPr>
            <p:cNvPr id="3100" name="Picture 1150" descr="j02739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3" y="2232"/>
              <a:ext cx="24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1" name="Line 1151"/>
            <p:cNvSpPr>
              <a:spLocks noChangeShapeType="1"/>
            </p:cNvSpPr>
            <p:nvPr/>
          </p:nvSpPr>
          <p:spPr bwMode="auto">
            <a:xfrm>
              <a:off x="947" y="2400"/>
              <a:ext cx="143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aphicFrame>
        <p:nvGraphicFramePr>
          <p:cNvPr id="3075" name="Object 1025"/>
          <p:cNvGraphicFramePr>
            <a:graphicFrameLocks noChangeAspect="1"/>
          </p:cNvGraphicFramePr>
          <p:nvPr/>
        </p:nvGraphicFramePr>
        <p:xfrm>
          <a:off x="4959350" y="1397000"/>
          <a:ext cx="900113" cy="920750"/>
        </p:xfrm>
        <a:graphic>
          <a:graphicData uri="http://schemas.openxmlformats.org/presentationml/2006/ole">
            <p:oleObj spid="_x0000_s3075" name="Clip" r:id="rId7" imgW="2062681" imgH="2109457" progId="MS_ClipArt_Gallery.2">
              <p:embed/>
            </p:oleObj>
          </a:graphicData>
        </a:graphic>
      </p:graphicFrame>
      <p:sp>
        <p:nvSpPr>
          <p:cNvPr id="13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15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13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nimBg="1" autoUpdateAnimBg="0"/>
      <p:bldP spid="1679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4" name="Object 3072"/>
          <p:cNvGraphicFramePr>
            <a:graphicFrameLocks noChangeAspect="1"/>
          </p:cNvGraphicFramePr>
          <p:nvPr/>
        </p:nvGraphicFramePr>
        <p:xfrm>
          <a:off x="1419225" y="3067050"/>
          <a:ext cx="4267200" cy="1162050"/>
        </p:xfrm>
        <a:graphic>
          <a:graphicData uri="http://schemas.openxmlformats.org/presentationml/2006/ole">
            <p:oleObj spid="_x0000_s4098" name="Photo Editor Photo" r:id="rId3" imgW="4266667" imgH="1133633" progId="MSPhotoEd.3">
              <p:embed/>
            </p:oleObj>
          </a:graphicData>
        </a:graphic>
      </p:graphicFrame>
      <p:graphicFrame>
        <p:nvGraphicFramePr>
          <p:cNvPr id="180225" name="Object 3073"/>
          <p:cNvGraphicFramePr>
            <a:graphicFrameLocks noChangeAspect="1"/>
          </p:cNvGraphicFramePr>
          <p:nvPr/>
        </p:nvGraphicFramePr>
        <p:xfrm>
          <a:off x="2047875" y="2128838"/>
          <a:ext cx="1181100" cy="923925"/>
        </p:xfrm>
        <a:graphic>
          <a:graphicData uri="http://schemas.openxmlformats.org/presentationml/2006/ole">
            <p:oleObj spid="_x0000_s4099" name="Photo Editor Photo" r:id="rId4" imgW="1181265" imgH="923810" progId="MSPhotoEd.3">
              <p:embed/>
            </p:oleObj>
          </a:graphicData>
        </a:graphic>
      </p:graphicFrame>
      <p:grpSp>
        <p:nvGrpSpPr>
          <p:cNvPr id="2" name="Group 2052"/>
          <p:cNvGrpSpPr>
            <a:grpSpLocks/>
          </p:cNvGrpSpPr>
          <p:nvPr/>
        </p:nvGrpSpPr>
        <p:grpSpPr bwMode="auto">
          <a:xfrm>
            <a:off x="6173788" y="2057400"/>
            <a:ext cx="1524000" cy="876300"/>
            <a:chOff x="3889" y="2130"/>
            <a:chExt cx="960" cy="552"/>
          </a:xfrm>
        </p:grpSpPr>
        <p:sp>
          <p:nvSpPr>
            <p:cNvPr id="4136" name="Oval 2053"/>
            <p:cNvSpPr>
              <a:spLocks noChangeArrowheads="1"/>
            </p:cNvSpPr>
            <p:nvPr/>
          </p:nvSpPr>
          <p:spPr bwMode="auto">
            <a:xfrm>
              <a:off x="3889" y="2130"/>
              <a:ext cx="960" cy="336"/>
            </a:xfrm>
            <a:prstGeom prst="ellipse">
              <a:avLst/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r>
                <a:rPr lang="fr-FR">
                  <a:latin typeface="Arial Narrow" pitchFamily="34" charset="0"/>
                </a:rPr>
                <a:t>énergie</a:t>
              </a:r>
            </a:p>
          </p:txBody>
        </p:sp>
        <p:cxnSp>
          <p:nvCxnSpPr>
            <p:cNvPr id="4137" name="AutoShape 2054"/>
            <p:cNvCxnSpPr>
              <a:cxnSpLocks noChangeShapeType="1"/>
              <a:stCxn id="4136" idx="4"/>
              <a:endCxn id="4120" idx="0"/>
            </p:cNvCxnSpPr>
            <p:nvPr/>
          </p:nvCxnSpPr>
          <p:spPr bwMode="auto">
            <a:xfrm rot="5400000">
              <a:off x="4226" y="2539"/>
              <a:ext cx="216" cy="7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8"/>
              </a:solidFill>
              <a:miter lim="800000"/>
              <a:headEnd/>
              <a:tailEnd type="stealth" w="med" len="med"/>
            </a:ln>
          </p:spPr>
        </p:cxnSp>
      </p:grpSp>
      <p:sp>
        <p:nvSpPr>
          <p:cNvPr id="4102" name="Rectangle 2055"/>
          <p:cNvSpPr>
            <a:spLocks noChangeArrowheads="1"/>
          </p:cNvSpPr>
          <p:nvPr/>
        </p:nvSpPr>
        <p:spPr bwMode="auto">
          <a:xfrm>
            <a:off x="571500" y="176213"/>
            <a:ext cx="83058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Sûreté de fonctionnement</a:t>
            </a:r>
            <a:endParaRPr lang="fr-FR" sz="4400">
              <a:solidFill>
                <a:srgbClr val="6D4901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fr-FR" sz="4400">
                <a:solidFill>
                  <a:srgbClr val="6D4901"/>
                </a:solidFill>
                <a:latin typeface="Arial" charset="0"/>
              </a:rPr>
              <a:t>Fiabilité de la commande</a:t>
            </a:r>
          </a:p>
        </p:txBody>
      </p:sp>
      <p:grpSp>
        <p:nvGrpSpPr>
          <p:cNvPr id="3" name="Group 2059"/>
          <p:cNvGrpSpPr>
            <a:grpSpLocks/>
          </p:cNvGrpSpPr>
          <p:nvPr/>
        </p:nvGrpSpPr>
        <p:grpSpPr bwMode="auto">
          <a:xfrm>
            <a:off x="1419225" y="3119438"/>
            <a:ext cx="4635500" cy="1109662"/>
            <a:chOff x="894" y="2799"/>
            <a:chExt cx="2920" cy="699"/>
          </a:xfrm>
        </p:grpSpPr>
        <p:sp>
          <p:nvSpPr>
            <p:cNvPr id="4125" name="Rectangle 2060"/>
            <p:cNvSpPr>
              <a:spLocks noChangeArrowheads="1"/>
            </p:cNvSpPr>
            <p:nvPr/>
          </p:nvSpPr>
          <p:spPr bwMode="auto">
            <a:xfrm>
              <a:off x="1074" y="2799"/>
              <a:ext cx="46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r>
                <a:rPr lang="fr-FR">
                  <a:latin typeface="Arial Narrow" pitchFamily="34" charset="0"/>
                </a:rPr>
                <a:t>codage</a:t>
              </a:r>
            </a:p>
          </p:txBody>
        </p:sp>
        <p:sp>
          <p:nvSpPr>
            <p:cNvPr id="4126" name="Rectangle 2061"/>
            <p:cNvSpPr>
              <a:spLocks noChangeArrowheads="1"/>
            </p:cNvSpPr>
            <p:nvPr/>
          </p:nvSpPr>
          <p:spPr bwMode="auto">
            <a:xfrm>
              <a:off x="1728" y="2880"/>
              <a:ext cx="960" cy="4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r>
                <a:rPr lang="fr-FR">
                  <a:latin typeface="Arial Narrow" pitchFamily="34" charset="0"/>
                </a:rPr>
                <a:t>transmission</a:t>
              </a:r>
            </a:p>
          </p:txBody>
        </p:sp>
        <p:sp>
          <p:nvSpPr>
            <p:cNvPr id="4127" name="Rectangle 2062"/>
            <p:cNvSpPr>
              <a:spLocks noChangeArrowheads="1"/>
            </p:cNvSpPr>
            <p:nvPr/>
          </p:nvSpPr>
          <p:spPr bwMode="auto">
            <a:xfrm>
              <a:off x="2832" y="2799"/>
              <a:ext cx="729" cy="28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r>
                <a:rPr lang="fr-FR">
                  <a:latin typeface="Arial Narrow" pitchFamily="34" charset="0"/>
                </a:rPr>
                <a:t>décodage</a:t>
              </a:r>
            </a:p>
          </p:txBody>
        </p:sp>
        <p:cxnSp>
          <p:nvCxnSpPr>
            <p:cNvPr id="4128" name="AutoShape 2063"/>
            <p:cNvCxnSpPr>
              <a:cxnSpLocks noChangeShapeType="1"/>
              <a:stCxn id="4126" idx="3"/>
              <a:endCxn id="4127" idx="1"/>
            </p:cNvCxnSpPr>
            <p:nvPr/>
          </p:nvCxnSpPr>
          <p:spPr bwMode="auto">
            <a:xfrm flipV="1">
              <a:off x="2688" y="2940"/>
              <a:ext cx="144" cy="18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8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29" name="AutoShape 2064"/>
            <p:cNvCxnSpPr>
              <a:cxnSpLocks noChangeShapeType="1"/>
              <a:stCxn id="4127" idx="3"/>
              <a:endCxn id="4120" idx="1"/>
            </p:cNvCxnSpPr>
            <p:nvPr/>
          </p:nvCxnSpPr>
          <p:spPr bwMode="auto">
            <a:xfrm>
              <a:off x="3561" y="2940"/>
              <a:ext cx="41" cy="6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30" name="AutoShape 2065"/>
            <p:cNvCxnSpPr>
              <a:cxnSpLocks noChangeShapeType="1"/>
              <a:endCxn id="4131" idx="3"/>
            </p:cNvCxnSpPr>
            <p:nvPr/>
          </p:nvCxnSpPr>
          <p:spPr bwMode="auto">
            <a:xfrm flipH="1">
              <a:off x="3456" y="3354"/>
              <a:ext cx="358" cy="0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4131" name="Rectangle 2066"/>
            <p:cNvSpPr>
              <a:spLocks noChangeArrowheads="1"/>
            </p:cNvSpPr>
            <p:nvPr/>
          </p:nvSpPr>
          <p:spPr bwMode="auto">
            <a:xfrm>
              <a:off x="2976" y="3210"/>
              <a:ext cx="480" cy="2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r>
                <a:rPr lang="fr-FR">
                  <a:latin typeface="Arial Narrow" pitchFamily="34" charset="0"/>
                </a:rPr>
                <a:t>codage</a:t>
              </a:r>
            </a:p>
          </p:txBody>
        </p:sp>
        <p:cxnSp>
          <p:nvCxnSpPr>
            <p:cNvPr id="4132" name="AutoShape 2067"/>
            <p:cNvCxnSpPr>
              <a:cxnSpLocks noChangeShapeType="1"/>
              <a:stCxn id="4131" idx="1"/>
              <a:endCxn id="4126" idx="3"/>
            </p:cNvCxnSpPr>
            <p:nvPr/>
          </p:nvCxnSpPr>
          <p:spPr bwMode="auto">
            <a:xfrm rot="10800000">
              <a:off x="2688" y="3123"/>
              <a:ext cx="288" cy="23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8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4133" name="AutoShape 2068"/>
            <p:cNvCxnSpPr>
              <a:cxnSpLocks noChangeShapeType="1"/>
              <a:stCxn id="4126" idx="1"/>
              <a:endCxn id="4134" idx="3"/>
            </p:cNvCxnSpPr>
            <p:nvPr/>
          </p:nvCxnSpPr>
          <p:spPr bwMode="auto">
            <a:xfrm rot="10800000" flipV="1">
              <a:off x="1662" y="3123"/>
              <a:ext cx="66" cy="1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8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4134" name="Rectangle 2069"/>
            <p:cNvSpPr>
              <a:spLocks noChangeArrowheads="1"/>
            </p:cNvSpPr>
            <p:nvPr/>
          </p:nvSpPr>
          <p:spPr bwMode="auto">
            <a:xfrm>
              <a:off x="894" y="3162"/>
              <a:ext cx="768" cy="28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r>
                <a:rPr lang="fr-FR">
                  <a:latin typeface="Arial Narrow" pitchFamily="34" charset="0"/>
                </a:rPr>
                <a:t>décodage</a:t>
              </a:r>
            </a:p>
          </p:txBody>
        </p:sp>
        <p:cxnSp>
          <p:nvCxnSpPr>
            <p:cNvPr id="4135" name="AutoShape 2070"/>
            <p:cNvCxnSpPr>
              <a:cxnSpLocks noChangeShapeType="1"/>
              <a:stCxn id="4125" idx="3"/>
              <a:endCxn id="4126" idx="1"/>
            </p:cNvCxnSpPr>
            <p:nvPr/>
          </p:nvCxnSpPr>
          <p:spPr bwMode="auto">
            <a:xfrm>
              <a:off x="1536" y="2919"/>
              <a:ext cx="192" cy="20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8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104" name="Group 2071"/>
          <p:cNvGrpSpPr>
            <a:grpSpLocks/>
          </p:cNvGrpSpPr>
          <p:nvPr/>
        </p:nvGrpSpPr>
        <p:grpSpPr bwMode="auto">
          <a:xfrm>
            <a:off x="76200" y="1943100"/>
            <a:ext cx="8913813" cy="2628900"/>
            <a:chOff x="48" y="2058"/>
            <a:chExt cx="5615" cy="1656"/>
          </a:xfrm>
        </p:grpSpPr>
        <p:sp>
          <p:nvSpPr>
            <p:cNvPr id="4113" name="Text Box 2072"/>
            <p:cNvSpPr txBox="1">
              <a:spLocks noChangeArrowheads="1"/>
            </p:cNvSpPr>
            <p:nvPr/>
          </p:nvSpPr>
          <p:spPr bwMode="auto">
            <a:xfrm>
              <a:off x="2703" y="2058"/>
              <a:ext cx="1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fr-FR">
                <a:latin typeface="Arial Narrow" pitchFamily="34" charset="0"/>
              </a:endParaRPr>
            </a:p>
          </p:txBody>
        </p:sp>
        <p:grpSp>
          <p:nvGrpSpPr>
            <p:cNvPr id="4114" name="Group 2073"/>
            <p:cNvGrpSpPr>
              <a:grpSpLocks/>
            </p:cNvGrpSpPr>
            <p:nvPr/>
          </p:nvGrpSpPr>
          <p:grpSpPr bwMode="auto">
            <a:xfrm>
              <a:off x="48" y="2634"/>
              <a:ext cx="5615" cy="1080"/>
              <a:chOff x="48" y="2634"/>
              <a:chExt cx="5615" cy="1080"/>
            </a:xfrm>
          </p:grpSpPr>
          <p:grpSp>
            <p:nvGrpSpPr>
              <p:cNvPr id="4115" name="Group 2074"/>
              <p:cNvGrpSpPr>
                <a:grpSpLocks/>
              </p:cNvGrpSpPr>
              <p:nvPr/>
            </p:nvGrpSpPr>
            <p:grpSpPr bwMode="auto">
              <a:xfrm>
                <a:off x="3602" y="2634"/>
                <a:ext cx="2061" cy="1080"/>
                <a:chOff x="3602" y="2634"/>
                <a:chExt cx="2061" cy="1080"/>
              </a:xfrm>
            </p:grpSpPr>
            <p:sp>
              <p:nvSpPr>
                <p:cNvPr id="4120" name="Rectangle 2075"/>
                <p:cNvSpPr>
                  <a:spLocks noChangeArrowheads="1"/>
                </p:cNvSpPr>
                <p:nvPr/>
              </p:nvSpPr>
              <p:spPr bwMode="auto">
                <a:xfrm>
                  <a:off x="3602" y="2682"/>
                  <a:ext cx="1394" cy="52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r>
                    <a:rPr lang="fr-FR">
                      <a:latin typeface="Arial Narrow" pitchFamily="34" charset="0"/>
                    </a:rPr>
                    <a:t>Transformation &amp;</a:t>
                  </a:r>
                  <a:br>
                    <a:rPr lang="fr-FR">
                      <a:latin typeface="Arial Narrow" pitchFamily="34" charset="0"/>
                    </a:rPr>
                  </a:br>
                  <a:r>
                    <a:rPr lang="fr-FR">
                      <a:latin typeface="Arial Narrow" pitchFamily="34" charset="0"/>
                    </a:rPr>
                    <a:t>mise à l ’échelle</a:t>
                  </a:r>
                </a:p>
              </p:txBody>
            </p:sp>
            <p:sp>
              <p:nvSpPr>
                <p:cNvPr id="4121" name="Line 2076"/>
                <p:cNvSpPr>
                  <a:spLocks noChangeShapeType="1"/>
                </p:cNvSpPr>
                <p:nvPr/>
              </p:nvSpPr>
              <p:spPr bwMode="auto">
                <a:xfrm>
                  <a:off x="4996" y="2880"/>
                  <a:ext cx="140" cy="0"/>
                </a:xfrm>
                <a:prstGeom prst="line">
                  <a:avLst/>
                </a:prstGeom>
                <a:noFill/>
                <a:ln w="9525">
                  <a:solidFill>
                    <a:srgbClr val="000008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22" name="Rectangle 2077"/>
                <p:cNvSpPr>
                  <a:spLocks noChangeArrowheads="1"/>
                </p:cNvSpPr>
                <p:nvPr/>
              </p:nvSpPr>
              <p:spPr bwMode="auto">
                <a:xfrm>
                  <a:off x="5136" y="2634"/>
                  <a:ext cx="527" cy="108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r>
                    <a:rPr lang="fr-FR">
                      <a:latin typeface="Arial Narrow" pitchFamily="34" charset="0"/>
                    </a:rPr>
                    <a:t>Action</a:t>
                  </a:r>
                </a:p>
              </p:txBody>
            </p:sp>
            <p:sp>
              <p:nvSpPr>
                <p:cNvPr id="4123" name="Rectangle 2078"/>
                <p:cNvSpPr>
                  <a:spLocks noChangeArrowheads="1"/>
                </p:cNvSpPr>
                <p:nvPr/>
              </p:nvSpPr>
              <p:spPr bwMode="auto">
                <a:xfrm>
                  <a:off x="3698" y="3282"/>
                  <a:ext cx="1151" cy="43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eaLnBrk="0" hangingPunct="0"/>
                  <a:r>
                    <a:rPr lang="fr-FR">
                      <a:latin typeface="Arial Narrow" pitchFamily="34" charset="0"/>
                    </a:rPr>
                    <a:t>Feed-back, </a:t>
                  </a:r>
                  <a:br>
                    <a:rPr lang="fr-FR">
                      <a:latin typeface="Arial Narrow" pitchFamily="34" charset="0"/>
                    </a:rPr>
                  </a:br>
                  <a:r>
                    <a:rPr lang="fr-FR">
                      <a:latin typeface="Arial Narrow" pitchFamily="34" charset="0"/>
                    </a:rPr>
                    <a:t>position</a:t>
                  </a:r>
                </a:p>
              </p:txBody>
            </p:sp>
            <p:cxnSp>
              <p:nvCxnSpPr>
                <p:cNvPr id="4124" name="AutoShape 2079"/>
                <p:cNvCxnSpPr>
                  <a:cxnSpLocks noChangeShapeType="1"/>
                  <a:endCxn id="4123" idx="3"/>
                </p:cNvCxnSpPr>
                <p:nvPr/>
              </p:nvCxnSpPr>
              <p:spPr bwMode="auto">
                <a:xfrm flipH="1">
                  <a:off x="4849" y="3498"/>
                  <a:ext cx="26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8"/>
                  </a:solidFill>
                  <a:prstDash val="dash"/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4116" name="Group 2080"/>
              <p:cNvGrpSpPr>
                <a:grpSpLocks/>
              </p:cNvGrpSpPr>
              <p:nvPr/>
            </p:nvGrpSpPr>
            <p:grpSpPr bwMode="auto">
              <a:xfrm>
                <a:off x="48" y="2919"/>
                <a:ext cx="1026" cy="432"/>
                <a:chOff x="48" y="2919"/>
                <a:chExt cx="1026" cy="432"/>
              </a:xfrm>
            </p:grpSpPr>
            <p:sp>
              <p:nvSpPr>
                <p:cNvPr id="4117" name="Rectangle 2081"/>
                <p:cNvSpPr>
                  <a:spLocks noChangeArrowheads="1"/>
                </p:cNvSpPr>
                <p:nvPr/>
              </p:nvSpPr>
              <p:spPr bwMode="auto">
                <a:xfrm>
                  <a:off x="48" y="2919"/>
                  <a:ext cx="684" cy="432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r>
                    <a:rPr lang="fr-FR">
                      <a:latin typeface="Arial Narrow" pitchFamily="34" charset="0"/>
                    </a:rPr>
                    <a:t>Volonté</a:t>
                  </a:r>
                </a:p>
              </p:txBody>
            </p:sp>
            <p:cxnSp>
              <p:nvCxnSpPr>
                <p:cNvPr id="4118" name="AutoShape 2082"/>
                <p:cNvCxnSpPr>
                  <a:cxnSpLocks noChangeShapeType="1"/>
                  <a:stCxn id="4134" idx="1"/>
                  <a:endCxn id="4117" idx="3"/>
                </p:cNvCxnSpPr>
                <p:nvPr/>
              </p:nvCxnSpPr>
              <p:spPr bwMode="auto">
                <a:xfrm rot="10800000">
                  <a:off x="732" y="3135"/>
                  <a:ext cx="162" cy="168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000008"/>
                  </a:solidFill>
                  <a:prstDash val="dash"/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4119" name="AutoShape 2083"/>
                <p:cNvCxnSpPr>
                  <a:cxnSpLocks noChangeShapeType="1"/>
                  <a:stCxn id="4117" idx="3"/>
                  <a:endCxn id="4125" idx="1"/>
                </p:cNvCxnSpPr>
                <p:nvPr/>
              </p:nvCxnSpPr>
              <p:spPr bwMode="auto">
                <a:xfrm flipV="1">
                  <a:off x="732" y="2919"/>
                  <a:ext cx="342" cy="21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000008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</p:grpSp>
      <p:sp>
        <p:nvSpPr>
          <p:cNvPr id="122916" name="AutoShape 2084"/>
          <p:cNvSpPr>
            <a:spLocks noChangeArrowheads="1"/>
          </p:cNvSpPr>
          <p:nvPr/>
        </p:nvSpPr>
        <p:spPr bwMode="auto">
          <a:xfrm>
            <a:off x="5105400" y="4868863"/>
            <a:ext cx="3570288" cy="1593850"/>
          </a:xfrm>
          <a:prstGeom prst="wedgeEllipseCallout">
            <a:avLst>
              <a:gd name="adj1" fmla="val 38130"/>
              <a:gd name="adj2" fmla="val -74301"/>
            </a:avLst>
          </a:prstGeom>
          <a:solidFill>
            <a:schemeClr val="accent1"/>
          </a:soli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r>
              <a:rPr lang="fr-FR">
                <a:latin typeface="Arial Narrow" pitchFamily="34" charset="0"/>
              </a:rPr>
              <a:t>Capteur de vivacité du réseau &amp;</a:t>
            </a:r>
            <a:br>
              <a:rPr lang="fr-FR">
                <a:latin typeface="Arial Narrow" pitchFamily="34" charset="0"/>
              </a:rPr>
            </a:br>
            <a:r>
              <a:rPr lang="fr-FR">
                <a:latin typeface="Arial Narrow" pitchFamily="34" charset="0"/>
              </a:rPr>
              <a:t> intelligence locale</a:t>
            </a:r>
          </a:p>
        </p:txBody>
      </p:sp>
      <p:grpSp>
        <p:nvGrpSpPr>
          <p:cNvPr id="8" name="Group 2085"/>
          <p:cNvGrpSpPr>
            <a:grpSpLocks/>
          </p:cNvGrpSpPr>
          <p:nvPr/>
        </p:nvGrpSpPr>
        <p:grpSpPr bwMode="auto">
          <a:xfrm>
            <a:off x="2071688" y="2590800"/>
            <a:ext cx="890587" cy="528638"/>
            <a:chOff x="1305" y="1632"/>
            <a:chExt cx="561" cy="333"/>
          </a:xfrm>
        </p:grpSpPr>
        <p:sp>
          <p:nvSpPr>
            <p:cNvPr id="4111" name="Oval 2086"/>
            <p:cNvSpPr>
              <a:spLocks noChangeArrowheads="1"/>
            </p:cNvSpPr>
            <p:nvPr/>
          </p:nvSpPr>
          <p:spPr bwMode="auto">
            <a:xfrm>
              <a:off x="1513" y="1632"/>
              <a:ext cx="353" cy="15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r>
                <a:rPr lang="fr-FR" sz="1400">
                  <a:latin typeface="Arial Narrow" pitchFamily="34" charset="0"/>
                </a:rPr>
                <a:t>énergie</a:t>
              </a:r>
            </a:p>
          </p:txBody>
        </p:sp>
        <p:cxnSp>
          <p:nvCxnSpPr>
            <p:cNvPr id="4112" name="AutoShape 2087"/>
            <p:cNvCxnSpPr>
              <a:cxnSpLocks noChangeShapeType="1"/>
              <a:stCxn id="4111" idx="4"/>
              <a:endCxn id="4125" idx="0"/>
            </p:cNvCxnSpPr>
            <p:nvPr/>
          </p:nvCxnSpPr>
          <p:spPr bwMode="auto">
            <a:xfrm rot="5400000">
              <a:off x="1408" y="1683"/>
              <a:ext cx="179" cy="385"/>
            </a:xfrm>
            <a:prstGeom prst="bentConnector3">
              <a:avLst>
                <a:gd name="adj1" fmla="val 49722"/>
              </a:avLst>
            </a:prstGeom>
            <a:noFill/>
            <a:ln w="19050">
              <a:solidFill>
                <a:srgbClr val="000008"/>
              </a:solidFill>
              <a:miter lim="800000"/>
              <a:headEnd/>
              <a:tailEnd type="stealth" w="med" len="med"/>
            </a:ln>
          </p:spPr>
        </p:cxnSp>
      </p:grpSp>
      <p:grpSp>
        <p:nvGrpSpPr>
          <p:cNvPr id="9" name="Group 2056"/>
          <p:cNvGrpSpPr>
            <a:grpSpLocks/>
          </p:cNvGrpSpPr>
          <p:nvPr/>
        </p:nvGrpSpPr>
        <p:grpSpPr bwMode="auto">
          <a:xfrm>
            <a:off x="2071688" y="2400300"/>
            <a:ext cx="1220787" cy="719138"/>
            <a:chOff x="1305" y="2346"/>
            <a:chExt cx="769" cy="453"/>
          </a:xfrm>
        </p:grpSpPr>
        <p:sp>
          <p:nvSpPr>
            <p:cNvPr id="4109" name="Oval 2057"/>
            <p:cNvSpPr>
              <a:spLocks noChangeArrowheads="1"/>
            </p:cNvSpPr>
            <p:nvPr/>
          </p:nvSpPr>
          <p:spPr bwMode="auto">
            <a:xfrm>
              <a:off x="1305" y="2346"/>
              <a:ext cx="769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r>
                <a:rPr lang="fr-FR">
                  <a:latin typeface="Arial Narrow" pitchFamily="34" charset="0"/>
                </a:rPr>
                <a:t>énergie</a:t>
              </a:r>
            </a:p>
          </p:txBody>
        </p:sp>
        <p:cxnSp>
          <p:nvCxnSpPr>
            <p:cNvPr id="4110" name="AutoShape 2058"/>
            <p:cNvCxnSpPr>
              <a:cxnSpLocks noChangeShapeType="1"/>
              <a:stCxn id="4109" idx="4"/>
              <a:endCxn id="4125" idx="0"/>
            </p:cNvCxnSpPr>
            <p:nvPr/>
          </p:nvCxnSpPr>
          <p:spPr bwMode="auto">
            <a:xfrm rot="5400000">
              <a:off x="1439" y="2548"/>
              <a:ext cx="117" cy="385"/>
            </a:xfrm>
            <a:prstGeom prst="bentConnector3">
              <a:avLst>
                <a:gd name="adj1" fmla="val 49574"/>
              </a:avLst>
            </a:prstGeom>
            <a:noFill/>
            <a:ln w="19050">
              <a:solidFill>
                <a:srgbClr val="000008"/>
              </a:solidFill>
              <a:miter lim="800000"/>
              <a:headEnd/>
              <a:tailEnd type="stealth" w="med" len="med"/>
            </a:ln>
          </p:spPr>
        </p:cxnSp>
      </p:grpSp>
      <p:sp>
        <p:nvSpPr>
          <p:cNvPr id="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16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4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6851650" y="1671638"/>
            <a:ext cx="212725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fr-FR"/>
              <a:t>Comportement</a:t>
            </a:r>
            <a:br>
              <a:rPr lang="fr-FR"/>
            </a:br>
            <a:r>
              <a:rPr lang="fr-FR"/>
              <a:t>prévisible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952500" y="1738313"/>
            <a:ext cx="18923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fr-FR"/>
              <a:t>Comportement</a:t>
            </a:r>
            <a:br>
              <a:rPr lang="fr-FR"/>
            </a:br>
            <a:r>
              <a:rPr lang="fr-FR"/>
              <a:t>prévisible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3962400" y="284163"/>
            <a:ext cx="181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/>
              <a:t>Internet</a:t>
            </a:r>
            <a:endParaRPr lang="fr-FR" sz="3200"/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7121525" y="3805238"/>
            <a:ext cx="1524000" cy="8334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fr-FR" sz="2000"/>
              <a:t>serveur</a:t>
            </a:r>
          </a:p>
          <a:p>
            <a:pPr eaLnBrk="0" hangingPunct="0"/>
            <a:r>
              <a:rPr kumimoji="0" lang="fr-FR" sz="2000"/>
              <a:t>Http</a:t>
            </a:r>
          </a:p>
        </p:txBody>
      </p:sp>
      <p:pic>
        <p:nvPicPr>
          <p:cNvPr id="5129" name="Picture 17" descr="evi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525" y="2667000"/>
            <a:ext cx="1524000" cy="1055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7016750" y="4719638"/>
          <a:ext cx="1628775" cy="1304925"/>
        </p:xfrm>
        <a:graphic>
          <a:graphicData uri="http://schemas.openxmlformats.org/presentationml/2006/ole">
            <p:oleObj spid="_x0000_s5122" name="Photo Editor Photo" r:id="rId4" imgW="1628571" imgH="1305107" progId="MSPhotoEd.3">
              <p:embed/>
            </p:oleObj>
          </a:graphicData>
        </a:graphic>
      </p:graphicFrame>
      <p:graphicFrame>
        <p:nvGraphicFramePr>
          <p:cNvPr id="5123" name="Object 19"/>
          <p:cNvGraphicFramePr>
            <a:graphicFrameLocks noChangeAspect="1"/>
          </p:cNvGraphicFramePr>
          <p:nvPr/>
        </p:nvGraphicFramePr>
        <p:xfrm>
          <a:off x="1473200" y="4786313"/>
          <a:ext cx="1192213" cy="768350"/>
        </p:xfrm>
        <a:graphic>
          <a:graphicData uri="http://schemas.openxmlformats.org/presentationml/2006/ole">
            <p:oleObj spid="_x0000_s5123" name="Clip" r:id="rId5" imgW="1879092" imgH="1212494" progId="MS_ClipArt_Gallery.2">
              <p:embed/>
            </p:oleObj>
          </a:graphicData>
        </a:graphic>
      </p:graphicFrame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1217613" y="3724275"/>
            <a:ext cx="1447800" cy="9810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kumimoji="0" lang="fr-FR"/>
              <a:t>Client</a:t>
            </a:r>
          </a:p>
          <a:p>
            <a:pPr eaLnBrk="0" hangingPunct="0"/>
            <a:r>
              <a:rPr kumimoji="0" lang="fr-FR"/>
              <a:t>Internet</a:t>
            </a:r>
          </a:p>
        </p:txBody>
      </p:sp>
      <p:sp>
        <p:nvSpPr>
          <p:cNvPr id="5131" name="AutoShape 22"/>
          <p:cNvSpPr>
            <a:spLocks noChangeArrowheads="1"/>
          </p:cNvSpPr>
          <p:nvPr/>
        </p:nvSpPr>
        <p:spPr bwMode="auto">
          <a:xfrm>
            <a:off x="2976563" y="284163"/>
            <a:ext cx="1239837" cy="224472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anchorCtr="1"/>
          <a:lstStyle/>
          <a:p>
            <a:pPr algn="r"/>
            <a:r>
              <a:rPr lang="fr-FR"/>
              <a:t>			</a:t>
            </a:r>
            <a:br>
              <a:rPr lang="fr-FR"/>
            </a:br>
            <a:r>
              <a:rPr lang="fr-FR"/>
              <a:t>			Engorgements </a:t>
            </a:r>
          </a:p>
        </p:txBody>
      </p:sp>
      <p:sp>
        <p:nvSpPr>
          <p:cNvPr id="5132" name="AutoShape 23"/>
          <p:cNvSpPr>
            <a:spLocks noChangeArrowheads="1"/>
          </p:cNvSpPr>
          <p:nvPr/>
        </p:nvSpPr>
        <p:spPr bwMode="auto">
          <a:xfrm rot="5400000">
            <a:off x="5192712" y="869951"/>
            <a:ext cx="2244725" cy="107315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bIns="0" anchor="b" anchorCtr="1"/>
          <a:lstStyle/>
          <a:p>
            <a:r>
              <a:rPr lang="fr-FR"/>
              <a:t>Pannes		 </a:t>
            </a:r>
            <a:br>
              <a:rPr lang="fr-FR"/>
            </a:br>
            <a:r>
              <a:rPr lang="fr-FR"/>
              <a:t>           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817813" y="4930775"/>
            <a:ext cx="4127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>
                <a:solidFill>
                  <a:srgbClr val="FF3300"/>
                </a:solidFill>
              </a:rPr>
              <a:t>comportement </a:t>
            </a:r>
            <a:br>
              <a:rPr lang="fr-FR" sz="4800" b="1">
                <a:solidFill>
                  <a:srgbClr val="FF3300"/>
                </a:solidFill>
              </a:rPr>
            </a:br>
            <a:r>
              <a:rPr lang="fr-FR" sz="4800" b="1">
                <a:solidFill>
                  <a:srgbClr val="FF3300"/>
                </a:solidFill>
              </a:rPr>
              <a:t>imprévisible</a:t>
            </a:r>
            <a:endParaRPr lang="fr-FR"/>
          </a:p>
        </p:txBody>
      </p:sp>
      <p:sp>
        <p:nvSpPr>
          <p:cNvPr id="5134" name="Line 25"/>
          <p:cNvSpPr>
            <a:spLocks noChangeShapeType="1"/>
          </p:cNvSpPr>
          <p:nvPr/>
        </p:nvSpPr>
        <p:spPr bwMode="auto">
          <a:xfrm>
            <a:off x="2882900" y="4052888"/>
            <a:ext cx="3968750" cy="0"/>
          </a:xfrm>
          <a:prstGeom prst="line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5135" name="Line 26"/>
          <p:cNvSpPr>
            <a:spLocks noChangeShapeType="1"/>
          </p:cNvSpPr>
          <p:nvPr/>
        </p:nvSpPr>
        <p:spPr bwMode="auto">
          <a:xfrm flipH="1">
            <a:off x="2882900" y="4429125"/>
            <a:ext cx="3968750" cy="0"/>
          </a:xfrm>
          <a:prstGeom prst="line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pic>
        <p:nvPicPr>
          <p:cNvPr id="5136" name="Picture 29" descr="C:\Documents and Settings\jean\Mes documents\_etudes\articles\AIP_Nantes_18-19_1_2007\presentation\net_only_r-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7700" y="2376488"/>
            <a:ext cx="34305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17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2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4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1985963" y="1905000"/>
            <a:ext cx="13716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/>
              <a:t>consignes</a:t>
            </a:r>
          </a:p>
        </p:txBody>
      </p:sp>
      <p:sp>
        <p:nvSpPr>
          <p:cNvPr id="6152" name="Oval 3"/>
          <p:cNvSpPr>
            <a:spLocks noChangeArrowheads="1"/>
          </p:cNvSpPr>
          <p:nvPr/>
        </p:nvSpPr>
        <p:spPr bwMode="auto">
          <a:xfrm>
            <a:off x="5808663" y="19050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/>
              <a:t>X</a:t>
            </a:r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6553200" y="1905000"/>
            <a:ext cx="15240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/>
              <a:t>système</a:t>
            </a:r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7056438" y="2686050"/>
            <a:ext cx="515937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155" name="AutoShape 12"/>
          <p:cNvCxnSpPr>
            <a:cxnSpLocks noChangeShapeType="1"/>
            <a:stCxn id="6154" idx="1"/>
            <a:endCxn id="6152" idx="4"/>
          </p:cNvCxnSpPr>
          <p:nvPr/>
        </p:nvCxnSpPr>
        <p:spPr bwMode="auto">
          <a:xfrm rot="10800000">
            <a:off x="5999163" y="2362200"/>
            <a:ext cx="1057275" cy="514350"/>
          </a:xfrm>
          <a:prstGeom prst="bentConnector2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cxnSp>
        <p:nvCxnSpPr>
          <p:cNvPr id="6156" name="AutoShape 13"/>
          <p:cNvCxnSpPr>
            <a:cxnSpLocks noChangeShapeType="1"/>
            <a:stCxn id="6151" idx="3"/>
            <a:endCxn id="6152" idx="2"/>
          </p:cNvCxnSpPr>
          <p:nvPr/>
        </p:nvCxnSpPr>
        <p:spPr bwMode="auto">
          <a:xfrm>
            <a:off x="3357563" y="2133600"/>
            <a:ext cx="2451100" cy="0"/>
          </a:xfrm>
          <a:prstGeom prst="straightConnector1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cxnSp>
        <p:nvCxnSpPr>
          <p:cNvPr id="6157" name="AutoShape 14"/>
          <p:cNvCxnSpPr>
            <a:cxnSpLocks noChangeShapeType="1"/>
            <a:stCxn id="6152" idx="6"/>
            <a:endCxn id="6153" idx="1"/>
          </p:cNvCxnSpPr>
          <p:nvPr/>
        </p:nvCxnSpPr>
        <p:spPr bwMode="auto">
          <a:xfrm>
            <a:off x="6189663" y="2133600"/>
            <a:ext cx="363537" cy="0"/>
          </a:xfrm>
          <a:prstGeom prst="straightConnector1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cxnSp>
        <p:nvCxnSpPr>
          <p:cNvPr id="6158" name="AutoShape 15"/>
          <p:cNvCxnSpPr>
            <a:cxnSpLocks noChangeShapeType="1"/>
            <a:stCxn id="6153" idx="3"/>
          </p:cNvCxnSpPr>
          <p:nvPr/>
        </p:nvCxnSpPr>
        <p:spPr bwMode="auto">
          <a:xfrm>
            <a:off x="8077200" y="2133600"/>
            <a:ext cx="990600" cy="0"/>
          </a:xfrm>
          <a:prstGeom prst="straightConnector1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cxnSp>
        <p:nvCxnSpPr>
          <p:cNvPr id="6159" name="AutoShape 16"/>
          <p:cNvCxnSpPr>
            <a:cxnSpLocks noChangeShapeType="1"/>
            <a:endCxn id="6154" idx="3"/>
          </p:cNvCxnSpPr>
          <p:nvPr/>
        </p:nvCxnSpPr>
        <p:spPr bwMode="auto">
          <a:xfrm flipH="1">
            <a:off x="7572375" y="2876550"/>
            <a:ext cx="827088" cy="0"/>
          </a:xfrm>
          <a:prstGeom prst="straightConnector1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sp>
        <p:nvSpPr>
          <p:cNvPr id="6160" name="Line 17"/>
          <p:cNvSpPr>
            <a:spLocks noChangeShapeType="1"/>
          </p:cNvSpPr>
          <p:nvPr/>
        </p:nvSpPr>
        <p:spPr bwMode="auto">
          <a:xfrm>
            <a:off x="8399463" y="2133600"/>
            <a:ext cx="0" cy="742950"/>
          </a:xfrm>
          <a:prstGeom prst="line">
            <a:avLst/>
          </a:prstGeom>
          <a:noFill/>
          <a:ln w="38100">
            <a:solidFill>
              <a:srgbClr val="000008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6161" name="Rectangle 19"/>
          <p:cNvSpPr>
            <a:spLocks noChangeArrowheads="1"/>
          </p:cNvSpPr>
          <p:nvPr/>
        </p:nvSpPr>
        <p:spPr bwMode="auto">
          <a:xfrm>
            <a:off x="1985963" y="2667000"/>
            <a:ext cx="1371600" cy="381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/>
              <a:t>retour</a:t>
            </a:r>
          </a:p>
        </p:txBody>
      </p:sp>
      <p:cxnSp>
        <p:nvCxnSpPr>
          <p:cNvPr id="6162" name="AutoShape 20"/>
          <p:cNvCxnSpPr>
            <a:cxnSpLocks noChangeShapeType="1"/>
          </p:cNvCxnSpPr>
          <p:nvPr/>
        </p:nvCxnSpPr>
        <p:spPr bwMode="auto">
          <a:xfrm flipH="1">
            <a:off x="3357563" y="2876550"/>
            <a:ext cx="2641600" cy="0"/>
          </a:xfrm>
          <a:prstGeom prst="straightConnector1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sp>
        <p:nvSpPr>
          <p:cNvPr id="6163" name="AutoShape 21"/>
          <p:cNvSpPr>
            <a:spLocks noChangeArrowheads="1"/>
          </p:cNvSpPr>
          <p:nvPr/>
        </p:nvSpPr>
        <p:spPr bwMode="auto">
          <a:xfrm>
            <a:off x="3357563" y="914400"/>
            <a:ext cx="744537" cy="838200"/>
          </a:xfrm>
          <a:prstGeom prst="lightningBol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tIns="0" anchorCtr="1"/>
          <a:lstStyle/>
          <a:p>
            <a:pPr algn="r"/>
            <a:r>
              <a:rPr lang="fr-FR"/>
              <a:t>Engorgements                              </a:t>
            </a:r>
          </a:p>
        </p:txBody>
      </p:sp>
      <p:sp>
        <p:nvSpPr>
          <p:cNvPr id="6164" name="AutoShape 22"/>
          <p:cNvSpPr>
            <a:spLocks noChangeArrowheads="1"/>
          </p:cNvSpPr>
          <p:nvPr/>
        </p:nvSpPr>
        <p:spPr bwMode="auto">
          <a:xfrm rot="5400000">
            <a:off x="4870450" y="1011238"/>
            <a:ext cx="1008063" cy="814387"/>
          </a:xfrm>
          <a:prstGeom prst="lightningBol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bIns="0" anchor="b" anchorCtr="1"/>
          <a:lstStyle/>
          <a:p>
            <a:pPr algn="l"/>
            <a:r>
              <a:rPr lang="fr-FR"/>
              <a:t>                       Pannes</a:t>
            </a:r>
          </a:p>
        </p:txBody>
      </p:sp>
      <p:sp>
        <p:nvSpPr>
          <p:cNvPr id="6165" name="Rectangle 24"/>
          <p:cNvSpPr>
            <a:spLocks noChangeArrowheads="1"/>
          </p:cNvSpPr>
          <p:nvPr/>
        </p:nvSpPr>
        <p:spPr bwMode="auto">
          <a:xfrm>
            <a:off x="2112963" y="5165725"/>
            <a:ext cx="1524000" cy="4254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/>
              <a:t>consignes</a:t>
            </a:r>
          </a:p>
        </p:txBody>
      </p:sp>
      <p:sp>
        <p:nvSpPr>
          <p:cNvPr id="6166" name="Oval 25"/>
          <p:cNvSpPr>
            <a:spLocks noChangeArrowheads="1"/>
          </p:cNvSpPr>
          <p:nvPr/>
        </p:nvSpPr>
        <p:spPr bwMode="auto">
          <a:xfrm>
            <a:off x="4086225" y="5133975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/>
              <a:t>X</a:t>
            </a:r>
          </a:p>
        </p:txBody>
      </p:sp>
      <p:sp>
        <p:nvSpPr>
          <p:cNvPr id="6167" name="Rectangle 26"/>
          <p:cNvSpPr>
            <a:spLocks noChangeArrowheads="1"/>
          </p:cNvSpPr>
          <p:nvPr/>
        </p:nvSpPr>
        <p:spPr bwMode="auto">
          <a:xfrm>
            <a:off x="6810375" y="5133975"/>
            <a:ext cx="15240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/>
              <a:t>système</a:t>
            </a:r>
          </a:p>
        </p:txBody>
      </p:sp>
      <p:sp>
        <p:nvSpPr>
          <p:cNvPr id="6168" name="Rectangle 27"/>
          <p:cNvSpPr>
            <a:spLocks noChangeArrowheads="1"/>
          </p:cNvSpPr>
          <p:nvPr/>
        </p:nvSpPr>
        <p:spPr bwMode="auto">
          <a:xfrm>
            <a:off x="7502525" y="5934075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169" name="AutoShape 28"/>
          <p:cNvCxnSpPr>
            <a:cxnSpLocks noChangeShapeType="1"/>
            <a:stCxn id="6168" idx="1"/>
            <a:endCxn id="6166" idx="4"/>
          </p:cNvCxnSpPr>
          <p:nvPr/>
        </p:nvCxnSpPr>
        <p:spPr bwMode="auto">
          <a:xfrm rot="10800000">
            <a:off x="4276725" y="5591175"/>
            <a:ext cx="3225800" cy="533400"/>
          </a:xfrm>
          <a:prstGeom prst="bentConnector2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cxnSp>
        <p:nvCxnSpPr>
          <p:cNvPr id="6170" name="AutoShape 29"/>
          <p:cNvCxnSpPr>
            <a:cxnSpLocks noChangeShapeType="1"/>
            <a:stCxn id="6165" idx="3"/>
            <a:endCxn id="6166" idx="2"/>
          </p:cNvCxnSpPr>
          <p:nvPr/>
        </p:nvCxnSpPr>
        <p:spPr bwMode="auto">
          <a:xfrm flipV="1">
            <a:off x="3636963" y="5362575"/>
            <a:ext cx="449262" cy="15875"/>
          </a:xfrm>
          <a:prstGeom prst="straightConnector1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cxnSp>
        <p:nvCxnSpPr>
          <p:cNvPr id="6171" name="AutoShape 30"/>
          <p:cNvCxnSpPr>
            <a:cxnSpLocks noChangeShapeType="1"/>
            <a:stCxn id="6166" idx="6"/>
            <a:endCxn id="6167" idx="1"/>
          </p:cNvCxnSpPr>
          <p:nvPr/>
        </p:nvCxnSpPr>
        <p:spPr bwMode="auto">
          <a:xfrm>
            <a:off x="4467225" y="5362575"/>
            <a:ext cx="2343150" cy="0"/>
          </a:xfrm>
          <a:prstGeom prst="straightConnector1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cxnSp>
        <p:nvCxnSpPr>
          <p:cNvPr id="6172" name="AutoShape 31"/>
          <p:cNvCxnSpPr>
            <a:cxnSpLocks noChangeShapeType="1"/>
            <a:stCxn id="6167" idx="3"/>
          </p:cNvCxnSpPr>
          <p:nvPr/>
        </p:nvCxnSpPr>
        <p:spPr bwMode="auto">
          <a:xfrm>
            <a:off x="8334375" y="5362575"/>
            <a:ext cx="733425" cy="0"/>
          </a:xfrm>
          <a:prstGeom prst="straightConnector1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cxnSp>
        <p:nvCxnSpPr>
          <p:cNvPr id="6173" name="AutoShape 32"/>
          <p:cNvCxnSpPr>
            <a:cxnSpLocks noChangeShapeType="1"/>
            <a:stCxn id="6174" idx="1"/>
            <a:endCxn id="6168" idx="3"/>
          </p:cNvCxnSpPr>
          <p:nvPr/>
        </p:nvCxnSpPr>
        <p:spPr bwMode="auto">
          <a:xfrm flipH="1" flipV="1">
            <a:off x="7883525" y="6124575"/>
            <a:ext cx="625475" cy="19050"/>
          </a:xfrm>
          <a:prstGeom prst="straightConnector1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sp>
        <p:nvSpPr>
          <p:cNvPr id="6174" name="Line 33"/>
          <p:cNvSpPr>
            <a:spLocks noChangeShapeType="1"/>
          </p:cNvSpPr>
          <p:nvPr/>
        </p:nvSpPr>
        <p:spPr bwMode="auto">
          <a:xfrm>
            <a:off x="8509000" y="5381625"/>
            <a:ext cx="0" cy="742950"/>
          </a:xfrm>
          <a:prstGeom prst="line">
            <a:avLst/>
          </a:prstGeom>
          <a:noFill/>
          <a:ln w="38100">
            <a:solidFill>
              <a:srgbClr val="000008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6175" name="Rectangle 34"/>
          <p:cNvSpPr>
            <a:spLocks noChangeArrowheads="1"/>
          </p:cNvSpPr>
          <p:nvPr/>
        </p:nvSpPr>
        <p:spPr bwMode="auto">
          <a:xfrm>
            <a:off x="2247900" y="5895975"/>
            <a:ext cx="1371600" cy="381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/>
              <a:t>retour</a:t>
            </a:r>
          </a:p>
        </p:txBody>
      </p:sp>
      <p:cxnSp>
        <p:nvCxnSpPr>
          <p:cNvPr id="6176" name="AutoShape 35"/>
          <p:cNvCxnSpPr>
            <a:cxnSpLocks noChangeShapeType="1"/>
          </p:cNvCxnSpPr>
          <p:nvPr/>
        </p:nvCxnSpPr>
        <p:spPr bwMode="auto">
          <a:xfrm flipH="1">
            <a:off x="3382963" y="6127750"/>
            <a:ext cx="893762" cy="0"/>
          </a:xfrm>
          <a:prstGeom prst="straightConnector1">
            <a:avLst/>
          </a:prstGeom>
          <a:noFill/>
          <a:ln w="38100">
            <a:solidFill>
              <a:srgbClr val="000008"/>
            </a:solidFill>
            <a:miter lim="800000"/>
            <a:headEnd/>
            <a:tailEnd type="triangle" w="med" len="med"/>
          </a:ln>
        </p:spPr>
      </p:cxnSp>
      <p:sp>
        <p:nvSpPr>
          <p:cNvPr id="6177" name="AutoShape 36"/>
          <p:cNvSpPr>
            <a:spLocks noChangeArrowheads="1"/>
          </p:cNvSpPr>
          <p:nvPr/>
        </p:nvSpPr>
        <p:spPr bwMode="auto">
          <a:xfrm>
            <a:off x="4594225" y="4249738"/>
            <a:ext cx="744538" cy="838200"/>
          </a:xfrm>
          <a:prstGeom prst="lightningBol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tIns="0" anchor="b"/>
          <a:lstStyle/>
          <a:p>
            <a:r>
              <a:rPr lang="fr-FR"/>
              <a:t>Engorgements</a:t>
            </a:r>
            <a:br>
              <a:rPr lang="fr-FR"/>
            </a:br>
            <a:endParaRPr lang="fr-FR"/>
          </a:p>
        </p:txBody>
      </p:sp>
      <p:sp>
        <p:nvSpPr>
          <p:cNvPr id="6178" name="AutoShape 37"/>
          <p:cNvSpPr>
            <a:spLocks noChangeArrowheads="1"/>
          </p:cNvSpPr>
          <p:nvPr/>
        </p:nvSpPr>
        <p:spPr bwMode="auto">
          <a:xfrm rot="5400000">
            <a:off x="6092825" y="4176713"/>
            <a:ext cx="1008063" cy="814387"/>
          </a:xfrm>
          <a:prstGeom prst="lightningBol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bIns="0" anchor="b" anchorCtr="1"/>
          <a:lstStyle/>
          <a:p>
            <a:pPr algn="r"/>
            <a:r>
              <a:rPr lang="fr-FR"/>
              <a:t>Pannes               </a:t>
            </a:r>
          </a:p>
        </p:txBody>
      </p:sp>
      <p:sp>
        <p:nvSpPr>
          <p:cNvPr id="6179" name="Text Box 38"/>
          <p:cNvSpPr txBox="1">
            <a:spLocks noChangeArrowheads="1"/>
          </p:cNvSpPr>
          <p:nvPr/>
        </p:nvSpPr>
        <p:spPr bwMode="auto">
          <a:xfrm>
            <a:off x="1077913" y="395288"/>
            <a:ext cx="4260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6D4901"/>
                </a:solidFill>
              </a:rPr>
              <a:t>Télé-opération coordonnée</a:t>
            </a:r>
          </a:p>
        </p:txBody>
      </p:sp>
      <p:sp>
        <p:nvSpPr>
          <p:cNvPr id="6180" name="Text Box 39"/>
          <p:cNvSpPr txBox="1">
            <a:spLocks noChangeArrowheads="1"/>
          </p:cNvSpPr>
          <p:nvPr/>
        </p:nvSpPr>
        <p:spPr bwMode="auto">
          <a:xfrm>
            <a:off x="1230313" y="4249738"/>
            <a:ext cx="2500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6D4901"/>
                </a:solidFill>
              </a:rPr>
              <a:t>Télé-opération</a:t>
            </a:r>
          </a:p>
        </p:txBody>
      </p:sp>
      <p:sp>
        <p:nvSpPr>
          <p:cNvPr id="6181" name="Text Box 40"/>
          <p:cNvSpPr txBox="1">
            <a:spLocks noChangeArrowheads="1"/>
          </p:cNvSpPr>
          <p:nvPr/>
        </p:nvSpPr>
        <p:spPr bwMode="auto">
          <a:xfrm>
            <a:off x="5426075" y="1752600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+</a:t>
            </a:r>
          </a:p>
        </p:txBody>
      </p:sp>
      <p:sp>
        <p:nvSpPr>
          <p:cNvPr id="6182" name="Text Box 41"/>
          <p:cNvSpPr txBox="1">
            <a:spLocks noChangeArrowheads="1"/>
          </p:cNvSpPr>
          <p:nvPr/>
        </p:nvSpPr>
        <p:spPr bwMode="auto">
          <a:xfrm>
            <a:off x="5665788" y="22860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-</a:t>
            </a:r>
          </a:p>
        </p:txBody>
      </p:sp>
      <p:sp>
        <p:nvSpPr>
          <p:cNvPr id="6183" name="Text Box 42"/>
          <p:cNvSpPr txBox="1">
            <a:spLocks noChangeArrowheads="1"/>
          </p:cNvSpPr>
          <p:nvPr/>
        </p:nvSpPr>
        <p:spPr bwMode="auto">
          <a:xfrm>
            <a:off x="3746500" y="4924425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+</a:t>
            </a:r>
          </a:p>
        </p:txBody>
      </p:sp>
      <p:sp>
        <p:nvSpPr>
          <p:cNvPr id="6184" name="Text Box 43"/>
          <p:cNvSpPr txBox="1">
            <a:spLocks noChangeArrowheads="1"/>
          </p:cNvSpPr>
          <p:nvPr/>
        </p:nvSpPr>
        <p:spPr bwMode="auto">
          <a:xfrm>
            <a:off x="3990975" y="53816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-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920750" y="5165725"/>
          <a:ext cx="1192213" cy="768350"/>
        </p:xfrm>
        <a:graphic>
          <a:graphicData uri="http://schemas.openxmlformats.org/presentationml/2006/ole">
            <p:oleObj spid="_x0000_s6146" name="Clip" r:id="rId3" imgW="1879092" imgH="1212494" progId="MS_ClipArt_Gallery.2">
              <p:embed/>
            </p:oleObj>
          </a:graphicData>
        </a:graphic>
      </p:graphicFrame>
      <p:graphicFrame>
        <p:nvGraphicFramePr>
          <p:cNvPr id="6147" name="Object 1025"/>
          <p:cNvGraphicFramePr>
            <a:graphicFrameLocks noChangeAspect="1"/>
          </p:cNvGraphicFramePr>
          <p:nvPr/>
        </p:nvGraphicFramePr>
        <p:xfrm>
          <a:off x="762000" y="2133600"/>
          <a:ext cx="1192213" cy="768350"/>
        </p:xfrm>
        <a:graphic>
          <a:graphicData uri="http://schemas.openxmlformats.org/presentationml/2006/ole">
            <p:oleObj spid="_x0000_s6147" name="Clip" r:id="rId4" imgW="1879092" imgH="1212494" progId="MS_ClipArt_Gallery.2">
              <p:embed/>
            </p:oleObj>
          </a:graphicData>
        </a:graphic>
      </p:graphicFrame>
      <p:graphicFrame>
        <p:nvGraphicFramePr>
          <p:cNvPr id="6148" name="Object 1026"/>
          <p:cNvGraphicFramePr>
            <a:graphicFrameLocks noChangeAspect="1"/>
          </p:cNvGraphicFramePr>
          <p:nvPr/>
        </p:nvGraphicFramePr>
        <p:xfrm>
          <a:off x="7502525" y="673100"/>
          <a:ext cx="1347788" cy="1079500"/>
        </p:xfrm>
        <a:graphic>
          <a:graphicData uri="http://schemas.openxmlformats.org/presentationml/2006/ole">
            <p:oleObj spid="_x0000_s6148" name="Photo Editor Photo" r:id="rId5" imgW="1628571" imgH="1305107" progId="MSPhotoEd.3">
              <p:embed/>
            </p:oleObj>
          </a:graphicData>
        </a:graphic>
      </p:graphicFrame>
      <p:graphicFrame>
        <p:nvGraphicFramePr>
          <p:cNvPr id="6149" name="Object 1027"/>
          <p:cNvGraphicFramePr>
            <a:graphicFrameLocks noChangeAspect="1"/>
          </p:cNvGraphicFramePr>
          <p:nvPr/>
        </p:nvGraphicFramePr>
        <p:xfrm>
          <a:off x="7572375" y="3957638"/>
          <a:ext cx="1277938" cy="1023937"/>
        </p:xfrm>
        <a:graphic>
          <a:graphicData uri="http://schemas.openxmlformats.org/presentationml/2006/ole">
            <p:oleObj spid="_x0000_s6149" name="Photo Editor Photo" r:id="rId6" imgW="1628571" imgH="1305107" progId="MSPhotoEd.3">
              <p:embed/>
            </p:oleObj>
          </a:graphicData>
        </a:graphic>
      </p:graphicFrame>
      <p:pic>
        <p:nvPicPr>
          <p:cNvPr id="6185" name="Picture 50" descr="C:\Documents and Settings\jean\Mes documents\_etudes\articles\AIP_Nantes_18-19_1_2007\presentation\net_only_r-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4575" y="1752600"/>
            <a:ext cx="18415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6" name="Picture 51" descr="C:\Documents and Settings\jean\Mes documents\_etudes\articles\AIP_Nantes_18-19_1_2007\presentation\net_only_r-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1875" y="4981575"/>
            <a:ext cx="1711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7" name="Freeform 52"/>
          <p:cNvSpPr>
            <a:spLocks/>
          </p:cNvSpPr>
          <p:nvPr/>
        </p:nvSpPr>
        <p:spPr bwMode="auto">
          <a:xfrm>
            <a:off x="1752600" y="5410200"/>
            <a:ext cx="457200" cy="762000"/>
          </a:xfrm>
          <a:custGeom>
            <a:avLst/>
            <a:gdLst>
              <a:gd name="T0" fmla="*/ 2147483647 w 288"/>
              <a:gd name="T1" fmla="*/ 2147483647 h 480"/>
              <a:gd name="T2" fmla="*/ 0 w 288"/>
              <a:gd name="T3" fmla="*/ 2147483647 h 480"/>
              <a:gd name="T4" fmla="*/ 2147483647 w 288"/>
              <a:gd name="T5" fmla="*/ 0 h 480"/>
              <a:gd name="T6" fmla="*/ 0 60000 65536"/>
              <a:gd name="T7" fmla="*/ 0 60000 65536"/>
              <a:gd name="T8" fmla="*/ 0 60000 65536"/>
              <a:gd name="T9" fmla="*/ 0 w 288"/>
              <a:gd name="T10" fmla="*/ 0 h 480"/>
              <a:gd name="T11" fmla="*/ 288 w 28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0">
                <a:moveTo>
                  <a:pt x="288" y="480"/>
                </a:moveTo>
                <a:cubicBezTo>
                  <a:pt x="144" y="400"/>
                  <a:pt x="0" y="320"/>
                  <a:pt x="0" y="240"/>
                </a:cubicBezTo>
                <a:cubicBezTo>
                  <a:pt x="0" y="160"/>
                  <a:pt x="240" y="40"/>
                  <a:pt x="288" y="0"/>
                </a:cubicBezTo>
              </a:path>
            </a:pathLst>
          </a:custGeom>
          <a:noFill/>
          <a:ln w="38100" cap="flat" cmpd="sng">
            <a:solidFill>
              <a:srgbClr val="000008"/>
            </a:solidFill>
            <a:prstDash val="dash"/>
            <a:miter lim="800000"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88" name="Freeform 53"/>
          <p:cNvSpPr>
            <a:spLocks/>
          </p:cNvSpPr>
          <p:nvPr/>
        </p:nvSpPr>
        <p:spPr bwMode="auto">
          <a:xfrm>
            <a:off x="1676400" y="2286000"/>
            <a:ext cx="457200" cy="762000"/>
          </a:xfrm>
          <a:custGeom>
            <a:avLst/>
            <a:gdLst>
              <a:gd name="T0" fmla="*/ 2147483647 w 288"/>
              <a:gd name="T1" fmla="*/ 2147483647 h 480"/>
              <a:gd name="T2" fmla="*/ 0 w 288"/>
              <a:gd name="T3" fmla="*/ 2147483647 h 480"/>
              <a:gd name="T4" fmla="*/ 2147483647 w 288"/>
              <a:gd name="T5" fmla="*/ 0 h 480"/>
              <a:gd name="T6" fmla="*/ 0 60000 65536"/>
              <a:gd name="T7" fmla="*/ 0 60000 65536"/>
              <a:gd name="T8" fmla="*/ 0 60000 65536"/>
              <a:gd name="T9" fmla="*/ 0 w 288"/>
              <a:gd name="T10" fmla="*/ 0 h 480"/>
              <a:gd name="T11" fmla="*/ 288 w 28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0">
                <a:moveTo>
                  <a:pt x="288" y="480"/>
                </a:moveTo>
                <a:cubicBezTo>
                  <a:pt x="144" y="400"/>
                  <a:pt x="0" y="320"/>
                  <a:pt x="0" y="240"/>
                </a:cubicBezTo>
                <a:cubicBezTo>
                  <a:pt x="0" y="160"/>
                  <a:pt x="240" y="40"/>
                  <a:pt x="288" y="0"/>
                </a:cubicBezTo>
              </a:path>
            </a:pathLst>
          </a:custGeom>
          <a:noFill/>
          <a:ln w="38100" cap="flat" cmpd="sng">
            <a:solidFill>
              <a:srgbClr val="000008"/>
            </a:solidFill>
            <a:prstDash val="dash"/>
            <a:miter lim="800000"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18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4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C:\Documents and Settings\jean\Mes documents\_etudes\articles\aber_wrach_2007\Y_Rocard_D_G_d_p284_ba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550" y="76200"/>
            <a:ext cx="66294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00013" y="25400"/>
            <a:ext cx="2268537" cy="478948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6D4901"/>
                </a:solidFill>
              </a:rPr>
              <a:t>Extrait</a:t>
            </a:r>
          </a:p>
          <a:p>
            <a:r>
              <a:rPr lang="fr-FR" sz="2800" b="1">
                <a:solidFill>
                  <a:srgbClr val="6D4901"/>
                </a:solidFill>
              </a:rPr>
              <a:t>du livre</a:t>
            </a:r>
          </a:p>
          <a:p>
            <a:r>
              <a:rPr lang="fr-FR" sz="2800" b="1">
                <a:solidFill>
                  <a:srgbClr val="6D4901"/>
                </a:solidFill>
              </a:rPr>
              <a:t>du professeur</a:t>
            </a:r>
          </a:p>
          <a:p>
            <a:r>
              <a:rPr lang="fr-FR" sz="2800" b="1">
                <a:solidFill>
                  <a:srgbClr val="6D4901"/>
                </a:solidFill>
              </a:rPr>
              <a:t>Yves Rocard</a:t>
            </a:r>
          </a:p>
          <a:p>
            <a:endParaRPr lang="fr-FR" sz="2800" b="1">
              <a:solidFill>
                <a:srgbClr val="6D4901"/>
              </a:solidFill>
            </a:endParaRPr>
          </a:p>
          <a:p>
            <a:r>
              <a:rPr lang="fr-FR" sz="2800" b="1">
                <a:solidFill>
                  <a:srgbClr val="6D4901"/>
                </a:solidFill>
              </a:rPr>
              <a:t>Dynamique</a:t>
            </a:r>
          </a:p>
          <a:p>
            <a:r>
              <a:rPr lang="fr-FR" sz="2800" b="1">
                <a:solidFill>
                  <a:srgbClr val="6D4901"/>
                </a:solidFill>
              </a:rPr>
              <a:t>Générale</a:t>
            </a:r>
          </a:p>
          <a:p>
            <a:r>
              <a:rPr lang="fr-FR" sz="2800" b="1">
                <a:solidFill>
                  <a:srgbClr val="6D4901"/>
                </a:solidFill>
              </a:rPr>
              <a:t>des</a:t>
            </a:r>
          </a:p>
          <a:p>
            <a:r>
              <a:rPr lang="fr-FR" sz="2800" b="1">
                <a:solidFill>
                  <a:srgbClr val="6D4901"/>
                </a:solidFill>
              </a:rPr>
              <a:t>Vibrations</a:t>
            </a:r>
          </a:p>
          <a:p>
            <a:endParaRPr lang="fr-FR" sz="2800" b="1">
              <a:solidFill>
                <a:srgbClr val="6D4901"/>
              </a:solidFill>
            </a:endParaRPr>
          </a:p>
          <a:p>
            <a:r>
              <a:rPr lang="fr-FR" sz="2800" b="1">
                <a:solidFill>
                  <a:srgbClr val="6D4901"/>
                </a:solidFill>
              </a:rPr>
              <a:t>1943-1960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19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2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Sommaire</a:t>
            </a:r>
          </a:p>
        </p:txBody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772400" cy="36576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rgbClr val="6D4901"/>
              </a:buClr>
              <a:buFontTx/>
              <a:buChar char="•"/>
            </a:pPr>
            <a:r>
              <a:rPr lang="fr-FR" smtClean="0"/>
              <a:t>Problématique générale</a:t>
            </a:r>
          </a:p>
          <a:p>
            <a:pPr eaLnBrk="1" hangingPunct="1">
              <a:spcBef>
                <a:spcPct val="40000"/>
              </a:spcBef>
              <a:buClr>
                <a:srgbClr val="6D4901"/>
              </a:buClr>
              <a:buFontTx/>
              <a:buChar char="•"/>
            </a:pPr>
            <a:r>
              <a:rPr lang="fr-FR" smtClean="0"/>
              <a:t>Commande à distance</a:t>
            </a:r>
          </a:p>
          <a:p>
            <a:pPr eaLnBrk="1" hangingPunct="1">
              <a:spcBef>
                <a:spcPct val="40000"/>
              </a:spcBef>
              <a:buClr>
                <a:srgbClr val="6D4901"/>
              </a:buClr>
              <a:buFontTx/>
              <a:buChar char="•"/>
            </a:pPr>
            <a:r>
              <a:rPr lang="fr-FR" smtClean="0"/>
              <a:t>Architectures et langages</a:t>
            </a:r>
          </a:p>
          <a:p>
            <a:pPr eaLnBrk="1" hangingPunct="1">
              <a:spcBef>
                <a:spcPct val="40000"/>
              </a:spcBef>
              <a:buClr>
                <a:srgbClr val="6D4901"/>
              </a:buClr>
              <a:buFontTx/>
              <a:buChar char="•"/>
            </a:pPr>
            <a:r>
              <a:rPr lang="fr-FR" smtClean="0"/>
              <a:t>Sûreté de fonctionnement</a:t>
            </a:r>
          </a:p>
          <a:p>
            <a:pPr eaLnBrk="1" hangingPunct="1">
              <a:spcBef>
                <a:spcPct val="40000"/>
              </a:spcBef>
              <a:buClr>
                <a:srgbClr val="6D4901"/>
              </a:buClr>
              <a:buFontTx/>
              <a:buChar char="•"/>
            </a:pPr>
            <a:r>
              <a:rPr lang="fr-FR" smtClean="0"/>
              <a:t>Expériences et applications</a:t>
            </a: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736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2668588" y="381000"/>
            <a:ext cx="449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Modélisation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706688" y="2155825"/>
            <a:ext cx="5181600" cy="152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kumimoji="0" lang="fr-FR" sz="140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192588" y="2584450"/>
            <a:ext cx="1143000" cy="525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fr-FR" sz="1400"/>
              <a:t>m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3502025" y="3109913"/>
            <a:ext cx="2819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3568700" y="3109913"/>
            <a:ext cx="119063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3697288" y="3109913"/>
            <a:ext cx="123825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3840163" y="3114675"/>
            <a:ext cx="100012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3963988" y="3105150"/>
            <a:ext cx="100012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4068763" y="3109913"/>
            <a:ext cx="90487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4164013" y="3109913"/>
            <a:ext cx="85725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4283075" y="3109913"/>
            <a:ext cx="80963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3535363" y="3100388"/>
            <a:ext cx="5715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4392613" y="3114675"/>
            <a:ext cx="76200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4511675" y="3109913"/>
            <a:ext cx="85725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4640263" y="3109913"/>
            <a:ext cx="90487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H="1">
            <a:off x="4764088" y="3109913"/>
            <a:ext cx="95250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4892675" y="3109913"/>
            <a:ext cx="80963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5011738" y="3114675"/>
            <a:ext cx="7143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5135563" y="3105150"/>
            <a:ext cx="100012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5268913" y="3109913"/>
            <a:ext cx="71437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H="1">
            <a:off x="5407025" y="3105150"/>
            <a:ext cx="80963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>
            <a:off x="5564188" y="3109913"/>
            <a:ext cx="76200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H="1">
            <a:off x="5692775" y="3114675"/>
            <a:ext cx="7143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H="1">
            <a:off x="5830888" y="3114675"/>
            <a:ext cx="66675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>
            <a:off x="5940425" y="3105150"/>
            <a:ext cx="7143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>
            <a:off x="6059488" y="3109913"/>
            <a:ext cx="61912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 flipH="1">
            <a:off x="6164263" y="3114675"/>
            <a:ext cx="71437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914775" y="3395663"/>
            <a:ext cx="3640138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kumimoji="0" lang="fr-FR" sz="1400"/>
              <a:t>Support plan horizontal</a:t>
            </a:r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4783138" y="2327275"/>
            <a:ext cx="798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801" name="Freeform 33"/>
          <p:cNvSpPr>
            <a:spLocks/>
          </p:cNvSpPr>
          <p:nvPr/>
        </p:nvSpPr>
        <p:spPr bwMode="auto">
          <a:xfrm>
            <a:off x="5335588" y="2765425"/>
            <a:ext cx="1009650" cy="114300"/>
          </a:xfrm>
          <a:custGeom>
            <a:avLst/>
            <a:gdLst>
              <a:gd name="T0" fmla="*/ 0 w 1590"/>
              <a:gd name="T1" fmla="*/ 2147483647 h 180"/>
              <a:gd name="T2" fmla="*/ 2147483647 w 1590"/>
              <a:gd name="T3" fmla="*/ 2147483647 h 180"/>
              <a:gd name="T4" fmla="*/ 2147483647 w 1590"/>
              <a:gd name="T5" fmla="*/ 2147483647 h 180"/>
              <a:gd name="T6" fmla="*/ 2147483647 w 1590"/>
              <a:gd name="T7" fmla="*/ 2147483647 h 180"/>
              <a:gd name="T8" fmla="*/ 2147483647 w 1590"/>
              <a:gd name="T9" fmla="*/ 2147483647 h 180"/>
              <a:gd name="T10" fmla="*/ 2147483647 w 1590"/>
              <a:gd name="T11" fmla="*/ 2147483647 h 180"/>
              <a:gd name="T12" fmla="*/ 2147483647 w 1590"/>
              <a:gd name="T13" fmla="*/ 2147483647 h 180"/>
              <a:gd name="T14" fmla="*/ 2147483647 w 1590"/>
              <a:gd name="T15" fmla="*/ 2147483647 h 180"/>
              <a:gd name="T16" fmla="*/ 2147483647 w 1590"/>
              <a:gd name="T17" fmla="*/ 2147483647 h 180"/>
              <a:gd name="T18" fmla="*/ 2147483647 w 1590"/>
              <a:gd name="T19" fmla="*/ 2147483647 h 180"/>
              <a:gd name="T20" fmla="*/ 2147483647 w 1590"/>
              <a:gd name="T21" fmla="*/ 2147483647 h 180"/>
              <a:gd name="T22" fmla="*/ 2147483647 w 1590"/>
              <a:gd name="T23" fmla="*/ 0 h 180"/>
              <a:gd name="T24" fmla="*/ 2147483647 w 1590"/>
              <a:gd name="T25" fmla="*/ 2147483647 h 180"/>
              <a:gd name="T26" fmla="*/ 2147483647 w 1590"/>
              <a:gd name="T27" fmla="*/ 2147483647 h 180"/>
              <a:gd name="T28" fmla="*/ 2147483647 w 1590"/>
              <a:gd name="T29" fmla="*/ 2147483647 h 1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90"/>
              <a:gd name="T46" fmla="*/ 0 h 180"/>
              <a:gd name="T47" fmla="*/ 1590 w 1590"/>
              <a:gd name="T48" fmla="*/ 180 h 18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90" h="180">
                <a:moveTo>
                  <a:pt x="0" y="180"/>
                </a:moveTo>
                <a:lnTo>
                  <a:pt x="143" y="8"/>
                </a:lnTo>
                <a:lnTo>
                  <a:pt x="248" y="173"/>
                </a:lnTo>
                <a:lnTo>
                  <a:pt x="353" y="23"/>
                </a:lnTo>
                <a:lnTo>
                  <a:pt x="465" y="173"/>
                </a:lnTo>
                <a:lnTo>
                  <a:pt x="563" y="15"/>
                </a:lnTo>
                <a:lnTo>
                  <a:pt x="660" y="165"/>
                </a:lnTo>
                <a:lnTo>
                  <a:pt x="765" y="15"/>
                </a:lnTo>
                <a:lnTo>
                  <a:pt x="900" y="165"/>
                </a:lnTo>
                <a:lnTo>
                  <a:pt x="1013" y="8"/>
                </a:lnTo>
                <a:lnTo>
                  <a:pt x="1148" y="165"/>
                </a:lnTo>
                <a:lnTo>
                  <a:pt x="1275" y="0"/>
                </a:lnTo>
                <a:lnTo>
                  <a:pt x="1403" y="158"/>
                </a:lnTo>
                <a:lnTo>
                  <a:pt x="1515" y="15"/>
                </a:lnTo>
                <a:lnTo>
                  <a:pt x="1590" y="83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389563" y="2476500"/>
            <a:ext cx="1800225" cy="223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kumimoji="0" lang="fr-FR" sz="1400"/>
              <a:t>Ressort de raideur </a:t>
            </a:r>
            <a:r>
              <a:rPr kumimoji="0" lang="fr-FR" sz="1400" b="1"/>
              <a:t>K</a:t>
            </a:r>
            <a:endParaRPr kumimoji="0" lang="fr-FR" sz="1400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6345238" y="2832100"/>
            <a:ext cx="823912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7189788" y="2670175"/>
            <a:ext cx="519112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kumimoji="0" lang="fr-FR" sz="1400"/>
              <a:t> </a:t>
            </a:r>
            <a:r>
              <a:rPr kumimoji="0" lang="fr-FR" sz="1400" b="1"/>
              <a:t>x(t)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5646738" y="2147888"/>
            <a:ext cx="519112" cy="261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kumimoji="0" lang="fr-FR" sz="1400"/>
              <a:t> </a:t>
            </a:r>
            <a:r>
              <a:rPr kumimoji="0" lang="fr-FR" sz="1400" b="1"/>
              <a:t>y(t)</a:t>
            </a:r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 flipV="1">
            <a:off x="4778375" y="2066925"/>
            <a:ext cx="0" cy="509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07" name="AutoShape 39"/>
          <p:cNvSpPr>
            <a:spLocks noChangeArrowheads="1"/>
          </p:cNvSpPr>
          <p:nvPr/>
        </p:nvSpPr>
        <p:spPr bwMode="auto">
          <a:xfrm>
            <a:off x="2635250" y="2603500"/>
            <a:ext cx="1444625" cy="628650"/>
          </a:xfrm>
          <a:prstGeom prst="cloudCallout">
            <a:avLst>
              <a:gd name="adj1" fmla="val 74394"/>
              <a:gd name="adj2" fmla="val 3131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r>
              <a:rPr kumimoji="0" lang="fr-FR" sz="1400"/>
              <a:t>Frottement visqueux </a:t>
            </a:r>
            <a:r>
              <a:rPr kumimoji="0" lang="fr-FR" sz="1400" b="1"/>
              <a:t>f</a:t>
            </a:r>
            <a:endParaRPr kumimoji="0" lang="fr-FR" sz="1400"/>
          </a:p>
          <a:p>
            <a:pPr algn="l" eaLnBrk="0" hangingPunct="0"/>
            <a:endParaRPr kumimoji="0" lang="fr-FR" sz="1400"/>
          </a:p>
        </p:txBody>
      </p:sp>
      <p:sp>
        <p:nvSpPr>
          <p:cNvPr id="32808" name="Text Box 41"/>
          <p:cNvSpPr txBox="1">
            <a:spLocks noChangeArrowheads="1"/>
          </p:cNvSpPr>
          <p:nvPr/>
        </p:nvSpPr>
        <p:spPr bwMode="auto">
          <a:xfrm>
            <a:off x="2414588" y="4783138"/>
            <a:ext cx="5181600" cy="1525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endParaRPr kumimoji="0" lang="fr-FR" sz="1400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3900488" y="5211763"/>
            <a:ext cx="1143000" cy="5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fr-FR" sz="1400"/>
              <a:t>m</a:t>
            </a:r>
          </a:p>
        </p:txBody>
      </p:sp>
      <p:sp>
        <p:nvSpPr>
          <p:cNvPr id="32810" name="Line 43"/>
          <p:cNvSpPr>
            <a:spLocks noChangeShapeType="1"/>
          </p:cNvSpPr>
          <p:nvPr/>
        </p:nvSpPr>
        <p:spPr bwMode="auto">
          <a:xfrm>
            <a:off x="3209925" y="5737225"/>
            <a:ext cx="2819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11" name="Line 44"/>
          <p:cNvSpPr>
            <a:spLocks noChangeShapeType="1"/>
          </p:cNvSpPr>
          <p:nvPr/>
        </p:nvSpPr>
        <p:spPr bwMode="auto">
          <a:xfrm flipH="1">
            <a:off x="3278188" y="5737225"/>
            <a:ext cx="117475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12" name="Line 45"/>
          <p:cNvSpPr>
            <a:spLocks noChangeShapeType="1"/>
          </p:cNvSpPr>
          <p:nvPr/>
        </p:nvSpPr>
        <p:spPr bwMode="auto">
          <a:xfrm flipH="1">
            <a:off x="3405188" y="5737225"/>
            <a:ext cx="123825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13" name="Line 46"/>
          <p:cNvSpPr>
            <a:spLocks noChangeShapeType="1"/>
          </p:cNvSpPr>
          <p:nvPr/>
        </p:nvSpPr>
        <p:spPr bwMode="auto">
          <a:xfrm flipH="1">
            <a:off x="3548063" y="5741988"/>
            <a:ext cx="101600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14" name="Line 47"/>
          <p:cNvSpPr>
            <a:spLocks noChangeShapeType="1"/>
          </p:cNvSpPr>
          <p:nvPr/>
        </p:nvSpPr>
        <p:spPr bwMode="auto">
          <a:xfrm flipH="1">
            <a:off x="3671888" y="5732463"/>
            <a:ext cx="100012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15" name="Line 48"/>
          <p:cNvSpPr>
            <a:spLocks noChangeShapeType="1"/>
          </p:cNvSpPr>
          <p:nvPr/>
        </p:nvSpPr>
        <p:spPr bwMode="auto">
          <a:xfrm flipH="1">
            <a:off x="3776663" y="5737225"/>
            <a:ext cx="90487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16" name="Line 49"/>
          <p:cNvSpPr>
            <a:spLocks noChangeShapeType="1"/>
          </p:cNvSpPr>
          <p:nvPr/>
        </p:nvSpPr>
        <p:spPr bwMode="auto">
          <a:xfrm flipH="1">
            <a:off x="3871913" y="5737225"/>
            <a:ext cx="85725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17" name="Line 50"/>
          <p:cNvSpPr>
            <a:spLocks noChangeShapeType="1"/>
          </p:cNvSpPr>
          <p:nvPr/>
        </p:nvSpPr>
        <p:spPr bwMode="auto">
          <a:xfrm flipH="1">
            <a:off x="3990975" y="5737225"/>
            <a:ext cx="80963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18" name="Line 51"/>
          <p:cNvSpPr>
            <a:spLocks noChangeShapeType="1"/>
          </p:cNvSpPr>
          <p:nvPr/>
        </p:nvSpPr>
        <p:spPr bwMode="auto">
          <a:xfrm flipH="1">
            <a:off x="3243263" y="5727700"/>
            <a:ext cx="5715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19" name="Line 52"/>
          <p:cNvSpPr>
            <a:spLocks noChangeShapeType="1"/>
          </p:cNvSpPr>
          <p:nvPr/>
        </p:nvSpPr>
        <p:spPr bwMode="auto">
          <a:xfrm flipH="1">
            <a:off x="4100513" y="5741988"/>
            <a:ext cx="76200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20" name="Line 53"/>
          <p:cNvSpPr>
            <a:spLocks noChangeShapeType="1"/>
          </p:cNvSpPr>
          <p:nvPr/>
        </p:nvSpPr>
        <p:spPr bwMode="auto">
          <a:xfrm flipH="1">
            <a:off x="4219575" y="5737225"/>
            <a:ext cx="85725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21" name="Line 54"/>
          <p:cNvSpPr>
            <a:spLocks noChangeShapeType="1"/>
          </p:cNvSpPr>
          <p:nvPr/>
        </p:nvSpPr>
        <p:spPr bwMode="auto">
          <a:xfrm flipH="1">
            <a:off x="4348163" y="5737225"/>
            <a:ext cx="90487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22" name="Line 55"/>
          <p:cNvSpPr>
            <a:spLocks noChangeShapeType="1"/>
          </p:cNvSpPr>
          <p:nvPr/>
        </p:nvSpPr>
        <p:spPr bwMode="auto">
          <a:xfrm flipH="1">
            <a:off x="4471988" y="5737225"/>
            <a:ext cx="95250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23" name="Line 56"/>
          <p:cNvSpPr>
            <a:spLocks noChangeShapeType="1"/>
          </p:cNvSpPr>
          <p:nvPr/>
        </p:nvSpPr>
        <p:spPr bwMode="auto">
          <a:xfrm flipH="1">
            <a:off x="4600575" y="5737225"/>
            <a:ext cx="80963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24" name="Line 57"/>
          <p:cNvSpPr>
            <a:spLocks noChangeShapeType="1"/>
          </p:cNvSpPr>
          <p:nvPr/>
        </p:nvSpPr>
        <p:spPr bwMode="auto">
          <a:xfrm flipH="1">
            <a:off x="4719638" y="5741988"/>
            <a:ext cx="7143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25" name="Line 58"/>
          <p:cNvSpPr>
            <a:spLocks noChangeShapeType="1"/>
          </p:cNvSpPr>
          <p:nvPr/>
        </p:nvSpPr>
        <p:spPr bwMode="auto">
          <a:xfrm flipH="1">
            <a:off x="4843463" y="5732463"/>
            <a:ext cx="100012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26" name="Line 59"/>
          <p:cNvSpPr>
            <a:spLocks noChangeShapeType="1"/>
          </p:cNvSpPr>
          <p:nvPr/>
        </p:nvSpPr>
        <p:spPr bwMode="auto">
          <a:xfrm flipH="1">
            <a:off x="4976813" y="5737225"/>
            <a:ext cx="71437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27" name="Line 60"/>
          <p:cNvSpPr>
            <a:spLocks noChangeShapeType="1"/>
          </p:cNvSpPr>
          <p:nvPr/>
        </p:nvSpPr>
        <p:spPr bwMode="auto">
          <a:xfrm flipH="1">
            <a:off x="5114925" y="5732463"/>
            <a:ext cx="80963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28" name="Line 61"/>
          <p:cNvSpPr>
            <a:spLocks noChangeShapeType="1"/>
          </p:cNvSpPr>
          <p:nvPr/>
        </p:nvSpPr>
        <p:spPr bwMode="auto">
          <a:xfrm flipH="1">
            <a:off x="5272088" y="5737225"/>
            <a:ext cx="76200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29" name="Line 62"/>
          <p:cNvSpPr>
            <a:spLocks noChangeShapeType="1"/>
          </p:cNvSpPr>
          <p:nvPr/>
        </p:nvSpPr>
        <p:spPr bwMode="auto">
          <a:xfrm flipH="1">
            <a:off x="5400675" y="5741988"/>
            <a:ext cx="7143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30" name="Line 63"/>
          <p:cNvSpPr>
            <a:spLocks noChangeShapeType="1"/>
          </p:cNvSpPr>
          <p:nvPr/>
        </p:nvSpPr>
        <p:spPr bwMode="auto">
          <a:xfrm flipH="1">
            <a:off x="5538788" y="5741988"/>
            <a:ext cx="66675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31" name="Line 64"/>
          <p:cNvSpPr>
            <a:spLocks noChangeShapeType="1"/>
          </p:cNvSpPr>
          <p:nvPr/>
        </p:nvSpPr>
        <p:spPr bwMode="auto">
          <a:xfrm flipH="1">
            <a:off x="5648325" y="5732463"/>
            <a:ext cx="7143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32" name="Line 65"/>
          <p:cNvSpPr>
            <a:spLocks noChangeShapeType="1"/>
          </p:cNvSpPr>
          <p:nvPr/>
        </p:nvSpPr>
        <p:spPr bwMode="auto">
          <a:xfrm flipH="1">
            <a:off x="5767388" y="5737225"/>
            <a:ext cx="61912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33" name="Line 66"/>
          <p:cNvSpPr>
            <a:spLocks noChangeShapeType="1"/>
          </p:cNvSpPr>
          <p:nvPr/>
        </p:nvSpPr>
        <p:spPr bwMode="auto">
          <a:xfrm flipH="1">
            <a:off x="5872163" y="5741988"/>
            <a:ext cx="71437" cy="90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34" name="Text Box 67"/>
          <p:cNvSpPr txBox="1">
            <a:spLocks noChangeArrowheads="1"/>
          </p:cNvSpPr>
          <p:nvPr/>
        </p:nvSpPr>
        <p:spPr bwMode="auto">
          <a:xfrm>
            <a:off x="3622675" y="6022975"/>
            <a:ext cx="2935288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kumimoji="0" lang="fr-FR" sz="1400"/>
              <a:t>Support plan horizontal</a:t>
            </a:r>
          </a:p>
        </p:txBody>
      </p:sp>
      <p:sp>
        <p:nvSpPr>
          <p:cNvPr id="32835" name="Line 68"/>
          <p:cNvSpPr>
            <a:spLocks noChangeShapeType="1"/>
          </p:cNvSpPr>
          <p:nvPr/>
        </p:nvSpPr>
        <p:spPr bwMode="auto">
          <a:xfrm>
            <a:off x="4491038" y="4954588"/>
            <a:ext cx="798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836" name="Text Box 69"/>
          <p:cNvSpPr txBox="1">
            <a:spLocks noChangeArrowheads="1"/>
          </p:cNvSpPr>
          <p:nvPr/>
        </p:nvSpPr>
        <p:spPr bwMode="auto">
          <a:xfrm>
            <a:off x="5648325" y="4799013"/>
            <a:ext cx="28575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kumimoji="0" lang="fr-FR" sz="1400"/>
              <a:t>Vérin agissant comme un </a:t>
            </a:r>
            <a:br>
              <a:rPr kumimoji="0" lang="fr-FR" sz="1400"/>
            </a:br>
            <a:r>
              <a:rPr kumimoji="0" lang="fr-FR" sz="1400"/>
              <a:t>ressort fictif de raideur </a:t>
            </a:r>
            <a:r>
              <a:rPr kumimoji="0" lang="fr-FR" sz="1400" b="1"/>
              <a:t>K</a:t>
            </a:r>
            <a:endParaRPr kumimoji="0" lang="fr-FR" sz="1400"/>
          </a:p>
        </p:txBody>
      </p:sp>
      <p:sp>
        <p:nvSpPr>
          <p:cNvPr id="32837" name="Text Box 70"/>
          <p:cNvSpPr txBox="1">
            <a:spLocks noChangeArrowheads="1"/>
          </p:cNvSpPr>
          <p:nvPr/>
        </p:nvSpPr>
        <p:spPr bwMode="auto">
          <a:xfrm>
            <a:off x="5726113" y="5473700"/>
            <a:ext cx="26003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kumimoji="0" lang="fr-FR" sz="1400"/>
              <a:t> </a:t>
            </a:r>
            <a:r>
              <a:rPr kumimoji="0" lang="fr-FR" sz="1400" b="1" u="sng"/>
              <a:t>F</a:t>
            </a:r>
            <a:r>
              <a:rPr kumimoji="0" lang="fr-FR" sz="1400" b="1"/>
              <a:t>(t)=K</a:t>
            </a:r>
            <a:r>
              <a:rPr kumimoji="0" lang="fr-FR" sz="1400" b="1" u="sng"/>
              <a:t>x</a:t>
            </a:r>
            <a:r>
              <a:rPr kumimoji="0" lang="fr-FR" sz="1400" b="1"/>
              <a:t>{x(t-</a:t>
            </a:r>
            <a:r>
              <a:rPr kumimoji="0" lang="fr-FR" sz="1400"/>
              <a:t> τ</a:t>
            </a:r>
            <a:r>
              <a:rPr kumimoji="0" lang="fr-FR" sz="1400" b="1"/>
              <a:t>) – y(t-</a:t>
            </a:r>
            <a:r>
              <a:rPr kumimoji="0" lang="fr-FR" sz="1400"/>
              <a:t> τ</a:t>
            </a:r>
            <a:r>
              <a:rPr kumimoji="0" lang="fr-FR" sz="1400" b="1"/>
              <a:t>)}</a:t>
            </a:r>
          </a:p>
        </p:txBody>
      </p:sp>
      <p:sp>
        <p:nvSpPr>
          <p:cNvPr id="32838" name="Text Box 71"/>
          <p:cNvSpPr txBox="1">
            <a:spLocks noChangeArrowheads="1"/>
          </p:cNvSpPr>
          <p:nvPr/>
        </p:nvSpPr>
        <p:spPr bwMode="auto">
          <a:xfrm>
            <a:off x="4608513" y="4733925"/>
            <a:ext cx="519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kumimoji="0" lang="fr-FR" sz="1400"/>
              <a:t> </a:t>
            </a:r>
            <a:r>
              <a:rPr kumimoji="0" lang="fr-FR" sz="1400" b="1"/>
              <a:t>y(t)</a:t>
            </a:r>
          </a:p>
        </p:txBody>
      </p:sp>
      <p:sp>
        <p:nvSpPr>
          <p:cNvPr id="32839" name="Line 72"/>
          <p:cNvSpPr>
            <a:spLocks noChangeShapeType="1"/>
          </p:cNvSpPr>
          <p:nvPr/>
        </p:nvSpPr>
        <p:spPr bwMode="auto">
          <a:xfrm flipV="1">
            <a:off x="4486275" y="4694238"/>
            <a:ext cx="0" cy="509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40" name="AutoShape 73"/>
          <p:cNvSpPr>
            <a:spLocks noChangeArrowheads="1"/>
          </p:cNvSpPr>
          <p:nvPr/>
        </p:nvSpPr>
        <p:spPr bwMode="auto">
          <a:xfrm>
            <a:off x="2386013" y="5286375"/>
            <a:ext cx="1444625" cy="628650"/>
          </a:xfrm>
          <a:prstGeom prst="cloudCallout">
            <a:avLst>
              <a:gd name="adj1" fmla="val 89560"/>
              <a:gd name="adj2" fmla="val 2171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r>
              <a:rPr kumimoji="0" lang="fr-FR" sz="1400"/>
              <a:t>Frottement visqueux </a:t>
            </a:r>
            <a:r>
              <a:rPr kumimoji="0" lang="fr-FR" sz="1400" b="1"/>
              <a:t>f</a:t>
            </a:r>
            <a:endParaRPr kumimoji="0" lang="fr-FR" sz="1400"/>
          </a:p>
          <a:p>
            <a:pPr algn="l" eaLnBrk="0" hangingPunct="0"/>
            <a:endParaRPr kumimoji="0" lang="fr-FR" sz="1400"/>
          </a:p>
        </p:txBody>
      </p:sp>
      <p:sp>
        <p:nvSpPr>
          <p:cNvPr id="32841" name="AutoShape 74"/>
          <p:cNvSpPr>
            <a:spLocks noChangeArrowheads="1"/>
          </p:cNvSpPr>
          <p:nvPr/>
        </p:nvSpPr>
        <p:spPr bwMode="auto">
          <a:xfrm>
            <a:off x="5040313" y="5313363"/>
            <a:ext cx="2847975" cy="293687"/>
          </a:xfrm>
          <a:prstGeom prst="leftRightArrow">
            <a:avLst>
              <a:gd name="adj1" fmla="val 50000"/>
              <a:gd name="adj2" fmla="val 19394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42" name="Line 75"/>
          <p:cNvSpPr>
            <a:spLocks noChangeShapeType="1"/>
          </p:cNvSpPr>
          <p:nvPr/>
        </p:nvSpPr>
        <p:spPr bwMode="auto">
          <a:xfrm>
            <a:off x="6403975" y="5364163"/>
            <a:ext cx="0" cy="20796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43" name="Text Box 76"/>
          <p:cNvSpPr txBox="1">
            <a:spLocks noChangeArrowheads="1"/>
          </p:cNvSpPr>
          <p:nvPr/>
        </p:nvSpPr>
        <p:spPr bwMode="auto">
          <a:xfrm>
            <a:off x="862013" y="3987800"/>
            <a:ext cx="3343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6D4901"/>
                </a:solidFill>
              </a:rPr>
              <a:t>Système avec Retard</a:t>
            </a:r>
          </a:p>
        </p:txBody>
      </p:sp>
      <p:sp>
        <p:nvSpPr>
          <p:cNvPr id="32844" name="Text Box 77"/>
          <p:cNvSpPr txBox="1">
            <a:spLocks noChangeArrowheads="1"/>
          </p:cNvSpPr>
          <p:nvPr/>
        </p:nvSpPr>
        <p:spPr bwMode="auto">
          <a:xfrm>
            <a:off x="858838" y="1547813"/>
            <a:ext cx="3325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6D4901"/>
                </a:solidFill>
              </a:rPr>
              <a:t>Système sans Retard</a:t>
            </a:r>
          </a:p>
        </p:txBody>
      </p:sp>
      <p:sp>
        <p:nvSpPr>
          <p:cNvPr id="7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20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8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C:\Documents and Settings\jean\Mes documents\_etudes\articles\aber_wrach_2007\Y_Rocard_D_G_d_p285_hau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"/>
            <a:ext cx="65532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1524000" y="45720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21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2"/>
          <p:cNvGrpSpPr>
            <a:grpSpLocks/>
          </p:cNvGrpSpPr>
          <p:nvPr/>
        </p:nvGrpSpPr>
        <p:grpSpPr bwMode="auto">
          <a:xfrm>
            <a:off x="990600" y="152400"/>
            <a:ext cx="7924800" cy="3276600"/>
            <a:chOff x="1481" y="12741"/>
            <a:chExt cx="9015" cy="3166"/>
          </a:xfrm>
        </p:grpSpPr>
        <p:sp>
          <p:nvSpPr>
            <p:cNvPr id="7179" name="Rectangle 3"/>
            <p:cNvSpPr>
              <a:spLocks noChangeArrowheads="1"/>
            </p:cNvSpPr>
            <p:nvPr/>
          </p:nvSpPr>
          <p:spPr bwMode="auto">
            <a:xfrm>
              <a:off x="1481" y="14107"/>
              <a:ext cx="1250" cy="46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100"/>
                <a:t>consignes</a:t>
              </a:r>
            </a:p>
          </p:txBody>
        </p:sp>
        <p:sp>
          <p:nvSpPr>
            <p:cNvPr id="7180" name="Oval 4"/>
            <p:cNvSpPr>
              <a:spLocks noChangeArrowheads="1"/>
            </p:cNvSpPr>
            <p:nvPr/>
          </p:nvSpPr>
          <p:spPr bwMode="auto">
            <a:xfrm>
              <a:off x="4537" y="13925"/>
              <a:ext cx="725" cy="673"/>
            </a:xfrm>
            <a:prstGeom prst="ellipse">
              <a:avLst/>
            </a:prstGeom>
            <a:solidFill>
              <a:srgbClr val="FCAB40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r>
                <a:rPr kumimoji="0" lang="fr-FR" sz="1100"/>
                <a:t/>
              </a:r>
              <a:br>
                <a:rPr kumimoji="0" lang="fr-FR" sz="1100"/>
              </a:br>
              <a:r>
                <a:rPr kumimoji="0" lang="fr-FR" sz="1100"/>
                <a:t>+ </a:t>
              </a:r>
              <a:r>
                <a:rPr kumimoji="0" lang="fr-FR" sz="1100" b="1"/>
                <a:t>X</a:t>
              </a:r>
              <a:r>
                <a:rPr kumimoji="0" lang="fr-FR" sz="1100"/>
                <a:t/>
              </a:r>
              <a:br>
                <a:rPr kumimoji="0" lang="fr-FR" sz="1100"/>
              </a:br>
              <a:r>
                <a:rPr kumimoji="0" lang="fr-FR" sz="1100"/>
                <a:t>-</a:t>
              </a:r>
            </a:p>
          </p:txBody>
        </p:sp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8774" y="14112"/>
              <a:ext cx="1077" cy="41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100"/>
                <a:t>système</a:t>
              </a: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7562" y="14976"/>
              <a:ext cx="1250" cy="51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r>
                <a:rPr kumimoji="0" lang="fr-FR" sz="1100"/>
                <a:t>(mesures)</a:t>
              </a:r>
            </a:p>
          </p:txBody>
        </p:sp>
        <p:cxnSp>
          <p:nvCxnSpPr>
            <p:cNvPr id="7183" name="AutoShape 7"/>
            <p:cNvCxnSpPr>
              <a:cxnSpLocks noChangeShapeType="1"/>
              <a:stCxn id="7182" idx="1"/>
            </p:cNvCxnSpPr>
            <p:nvPr/>
          </p:nvCxnSpPr>
          <p:spPr bwMode="auto">
            <a:xfrm rot="10800000">
              <a:off x="3485" y="14875"/>
              <a:ext cx="4077" cy="357"/>
            </a:xfrm>
            <a:prstGeom prst="bentConnector3">
              <a:avLst>
                <a:gd name="adj1" fmla="val 99407"/>
              </a:avLst>
            </a:prstGeom>
            <a:noFill/>
            <a:ln w="38100">
              <a:solidFill>
                <a:srgbClr val="000008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184" name="AutoShape 8"/>
            <p:cNvCxnSpPr>
              <a:cxnSpLocks noChangeShapeType="1"/>
              <a:stCxn id="7179" idx="3"/>
            </p:cNvCxnSpPr>
            <p:nvPr/>
          </p:nvCxnSpPr>
          <p:spPr bwMode="auto">
            <a:xfrm>
              <a:off x="2731" y="14340"/>
              <a:ext cx="529" cy="10"/>
            </a:xfrm>
            <a:prstGeom prst="straightConnector1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185" name="AutoShape 9"/>
            <p:cNvCxnSpPr>
              <a:cxnSpLocks noChangeShapeType="1"/>
            </p:cNvCxnSpPr>
            <p:nvPr/>
          </p:nvCxnSpPr>
          <p:spPr bwMode="auto">
            <a:xfrm flipV="1">
              <a:off x="5249" y="14318"/>
              <a:ext cx="3500" cy="6"/>
            </a:xfrm>
            <a:prstGeom prst="straightConnector1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186" name="AutoShape 10"/>
            <p:cNvCxnSpPr>
              <a:cxnSpLocks noChangeShapeType="1"/>
            </p:cNvCxnSpPr>
            <p:nvPr/>
          </p:nvCxnSpPr>
          <p:spPr bwMode="auto">
            <a:xfrm flipV="1">
              <a:off x="9838" y="14267"/>
              <a:ext cx="658" cy="14"/>
            </a:xfrm>
            <a:prstGeom prst="straightConnector1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187" name="AutoShape 11"/>
            <p:cNvCxnSpPr>
              <a:cxnSpLocks noChangeShapeType="1"/>
            </p:cNvCxnSpPr>
            <p:nvPr/>
          </p:nvCxnSpPr>
          <p:spPr bwMode="auto">
            <a:xfrm flipH="1">
              <a:off x="8812" y="15220"/>
              <a:ext cx="1239" cy="1"/>
            </a:xfrm>
            <a:prstGeom prst="straightConnector1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188" name="Rectangle 12"/>
            <p:cNvSpPr>
              <a:spLocks noChangeArrowheads="1"/>
            </p:cNvSpPr>
            <p:nvPr/>
          </p:nvSpPr>
          <p:spPr bwMode="auto">
            <a:xfrm>
              <a:off x="3735" y="15007"/>
              <a:ext cx="862" cy="447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100"/>
                <a:t>retour</a:t>
              </a:r>
            </a:p>
          </p:txBody>
        </p:sp>
        <p:sp>
          <p:nvSpPr>
            <p:cNvPr id="7189" name="Text Box 13"/>
            <p:cNvSpPr txBox="1">
              <a:spLocks noChangeArrowheads="1"/>
            </p:cNvSpPr>
            <p:nvPr/>
          </p:nvSpPr>
          <p:spPr bwMode="auto">
            <a:xfrm>
              <a:off x="2810" y="13095"/>
              <a:ext cx="20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fr-FR" sz="1100"/>
                <a:t>Télé-opérateur</a:t>
              </a:r>
            </a:p>
          </p:txBody>
        </p:sp>
        <p:graphicFrame>
          <p:nvGraphicFramePr>
            <p:cNvPr id="7170" name="Object 1024"/>
            <p:cNvGraphicFramePr>
              <a:graphicFrameLocks noChangeAspect="1"/>
            </p:cNvGraphicFramePr>
            <p:nvPr/>
          </p:nvGraphicFramePr>
          <p:xfrm>
            <a:off x="2971" y="13778"/>
            <a:ext cx="1729" cy="1115"/>
          </p:xfrm>
          <a:graphic>
            <a:graphicData uri="http://schemas.openxmlformats.org/presentationml/2006/ole">
              <p:oleObj spid="_x0000_s7170" name="Clip" r:id="rId3" imgW="1879092" imgH="1212494" progId="MS_ClipArt_Gallery.2">
                <p:embed/>
              </p:oleObj>
            </a:graphicData>
          </a:graphic>
        </p:graphicFrame>
        <p:graphicFrame>
          <p:nvGraphicFramePr>
            <p:cNvPr id="7171" name="Object 1025"/>
            <p:cNvGraphicFramePr>
              <a:graphicFrameLocks noChangeAspect="1"/>
            </p:cNvGraphicFramePr>
            <p:nvPr/>
          </p:nvGraphicFramePr>
          <p:xfrm>
            <a:off x="8701" y="12741"/>
            <a:ext cx="1776" cy="1269"/>
          </p:xfrm>
          <a:graphic>
            <a:graphicData uri="http://schemas.openxmlformats.org/presentationml/2006/ole">
              <p:oleObj spid="_x0000_s7171" name="Photo Editor Photo" r:id="rId4" imgW="1628571" imgH="1305107" progId="MSPhotoEd.3">
                <p:embed/>
              </p:oleObj>
            </a:graphicData>
          </a:graphic>
        </p:graphicFrame>
        <p:sp>
          <p:nvSpPr>
            <p:cNvPr id="7190" name="Line 16"/>
            <p:cNvSpPr>
              <a:spLocks noChangeShapeType="1"/>
            </p:cNvSpPr>
            <p:nvPr/>
          </p:nvSpPr>
          <p:spPr bwMode="auto">
            <a:xfrm>
              <a:off x="10063" y="14316"/>
              <a:ext cx="0" cy="914"/>
            </a:xfrm>
            <a:prstGeom prst="line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fr-FR"/>
            </a:p>
          </p:txBody>
        </p:sp>
        <p:pic>
          <p:nvPicPr>
            <p:cNvPr id="7191" name="Picture 17" descr="net_only_r-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8" y="14159"/>
              <a:ext cx="1544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2" name="Text Box 18"/>
            <p:cNvSpPr txBox="1">
              <a:spLocks noChangeArrowheads="1"/>
            </p:cNvSpPr>
            <p:nvPr/>
          </p:nvSpPr>
          <p:spPr bwMode="auto">
            <a:xfrm>
              <a:off x="6198" y="13897"/>
              <a:ext cx="1067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kumimoji="0" lang="fr-FR" sz="1100"/>
                <a:t>-&gt;Retard τ</a:t>
              </a:r>
            </a:p>
          </p:txBody>
        </p:sp>
        <p:sp>
          <p:nvSpPr>
            <p:cNvPr id="7193" name="Text Box 19"/>
            <p:cNvSpPr txBox="1">
              <a:spLocks noChangeArrowheads="1"/>
            </p:cNvSpPr>
            <p:nvPr/>
          </p:nvSpPr>
          <p:spPr bwMode="auto">
            <a:xfrm>
              <a:off x="6227" y="15641"/>
              <a:ext cx="129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kumimoji="0" lang="fr-FR" sz="1100"/>
                <a:t>Retard τ &lt;-</a:t>
              </a:r>
            </a:p>
          </p:txBody>
        </p:sp>
        <p:cxnSp>
          <p:nvCxnSpPr>
            <p:cNvPr id="7194" name="AutoShape 20"/>
            <p:cNvCxnSpPr>
              <a:cxnSpLocks noChangeShapeType="1"/>
            </p:cNvCxnSpPr>
            <p:nvPr/>
          </p:nvCxnSpPr>
          <p:spPr bwMode="auto">
            <a:xfrm>
              <a:off x="4199" y="14341"/>
              <a:ext cx="313" cy="0"/>
            </a:xfrm>
            <a:prstGeom prst="straightConnector1">
              <a:avLst/>
            </a:prstGeom>
            <a:noFill/>
            <a:ln w="38100">
              <a:solidFill>
                <a:srgbClr val="000008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195" name="AutoShape 21"/>
            <p:cNvCxnSpPr>
              <a:cxnSpLocks noChangeShapeType="1"/>
            </p:cNvCxnSpPr>
            <p:nvPr/>
          </p:nvCxnSpPr>
          <p:spPr bwMode="auto">
            <a:xfrm flipV="1">
              <a:off x="4919" y="14564"/>
              <a:ext cx="0" cy="637"/>
            </a:xfrm>
            <a:prstGeom prst="straightConnector1">
              <a:avLst/>
            </a:prstGeom>
            <a:noFill/>
            <a:ln w="50800" cmpd="dbl">
              <a:solidFill>
                <a:srgbClr val="000008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196" name="Text Box 22"/>
            <p:cNvSpPr txBox="1">
              <a:spLocks noChangeArrowheads="1"/>
            </p:cNvSpPr>
            <p:nvPr/>
          </p:nvSpPr>
          <p:spPr bwMode="auto">
            <a:xfrm>
              <a:off x="4876" y="15268"/>
              <a:ext cx="733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kumimoji="0" lang="fr-FR" sz="1100"/>
                <a:t> y(t- τ)</a:t>
              </a:r>
            </a:p>
          </p:txBody>
        </p:sp>
        <p:sp>
          <p:nvSpPr>
            <p:cNvPr id="7197" name="Text Box 23"/>
            <p:cNvSpPr txBox="1">
              <a:spLocks noChangeArrowheads="1"/>
            </p:cNvSpPr>
            <p:nvPr/>
          </p:nvSpPr>
          <p:spPr bwMode="auto">
            <a:xfrm>
              <a:off x="2711" y="14056"/>
              <a:ext cx="57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kumimoji="0" lang="fr-FR" sz="1100"/>
                <a:t> x(t)</a:t>
              </a:r>
            </a:p>
          </p:txBody>
        </p:sp>
        <p:sp>
          <p:nvSpPr>
            <p:cNvPr id="7198" name="Text Box 24"/>
            <p:cNvSpPr txBox="1">
              <a:spLocks noChangeArrowheads="1"/>
            </p:cNvSpPr>
            <p:nvPr/>
          </p:nvSpPr>
          <p:spPr bwMode="auto">
            <a:xfrm>
              <a:off x="7333" y="14056"/>
              <a:ext cx="13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kumimoji="0" lang="fr-FR" sz="1100"/>
                <a:t> x(t- τ)-y(t- 2τ)</a:t>
              </a:r>
            </a:p>
          </p:txBody>
        </p:sp>
        <p:sp>
          <p:nvSpPr>
            <p:cNvPr id="7199" name="Text Box 25"/>
            <p:cNvSpPr txBox="1">
              <a:spLocks noChangeArrowheads="1"/>
            </p:cNvSpPr>
            <p:nvPr/>
          </p:nvSpPr>
          <p:spPr bwMode="auto">
            <a:xfrm>
              <a:off x="5244" y="14032"/>
              <a:ext cx="9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kumimoji="0" lang="fr-FR" sz="1100"/>
                <a:t> x(t)-y(t- τ)</a:t>
              </a:r>
            </a:p>
          </p:txBody>
        </p:sp>
      </p:grpSp>
      <p:sp>
        <p:nvSpPr>
          <p:cNvPr id="7174" name="Text Box 27"/>
          <p:cNvSpPr txBox="1">
            <a:spLocks noChangeArrowheads="1"/>
          </p:cNvSpPr>
          <p:nvPr/>
        </p:nvSpPr>
        <p:spPr bwMode="auto">
          <a:xfrm>
            <a:off x="1936750" y="43434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2800" b="1"/>
              <a:t>m d²y/dt² = K{x(t- τ)-y(t-2 τ)} – f dy/dt</a:t>
            </a:r>
            <a:endParaRPr kumimoji="0" lang="fr-FR" sz="2800" b="1">
              <a:solidFill>
                <a:schemeClr val="tx1"/>
              </a:solidFill>
            </a:endParaRPr>
          </a:p>
        </p:txBody>
      </p:sp>
      <p:sp>
        <p:nvSpPr>
          <p:cNvPr id="7175" name="Text Box 28"/>
          <p:cNvSpPr txBox="1">
            <a:spLocks noChangeArrowheads="1"/>
          </p:cNvSpPr>
          <p:nvPr/>
        </p:nvSpPr>
        <p:spPr bwMode="auto">
          <a:xfrm>
            <a:off x="990600" y="3535363"/>
            <a:ext cx="4335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6D4901"/>
                </a:solidFill>
              </a:rPr>
              <a:t>Équation de comportement</a:t>
            </a:r>
          </a:p>
        </p:txBody>
      </p:sp>
      <p:sp>
        <p:nvSpPr>
          <p:cNvPr id="7176" name="Text Box 29"/>
          <p:cNvSpPr txBox="1">
            <a:spLocks noChangeArrowheads="1"/>
          </p:cNvSpPr>
          <p:nvPr/>
        </p:nvSpPr>
        <p:spPr bwMode="auto">
          <a:xfrm>
            <a:off x="1289050" y="5248275"/>
            <a:ext cx="3025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6D4901"/>
                </a:solidFill>
              </a:rPr>
              <a:t>Critère de stabilité</a:t>
            </a:r>
          </a:p>
        </p:txBody>
      </p:sp>
      <p:sp>
        <p:nvSpPr>
          <p:cNvPr id="7177" name="Text Box 30"/>
          <p:cNvSpPr txBox="1">
            <a:spLocks noChangeArrowheads="1"/>
          </p:cNvSpPr>
          <p:nvPr/>
        </p:nvSpPr>
        <p:spPr bwMode="auto">
          <a:xfrm>
            <a:off x="4314825" y="5629275"/>
            <a:ext cx="4310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 </a:t>
            </a:r>
            <a:r>
              <a:rPr lang="fr-FR" b="1"/>
              <a:t>f - K </a:t>
            </a:r>
            <a:r>
              <a:rPr kumimoji="0" lang="fr-FR" sz="2800" b="1"/>
              <a:t>τ &gt; 0     ou     f / K &gt; τ  </a:t>
            </a:r>
          </a:p>
        </p:txBody>
      </p:sp>
      <p:sp>
        <p:nvSpPr>
          <p:cNvPr id="3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22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3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jean\Mes documents\_etudes\articles\aber_wrach_2007\yves_rocard_modifie_simulink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23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026" descr="C:\Documents and Settings\jean\Mes documents\_etudes\articles\aber_wrach_2007\yves_rocard_modifie_sic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24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C:\Documents and Settings\jean\Mes documents\_etudes\articles\aber_wrach_2007\scicos_m0-5_k0-1_h0-316_D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75438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3" descr="C:\Documents and Settings\jean\Mes documents\_etudes\articles\aber_wrach_2007\scicos_m0-5_k0-1_h0-316_D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98525"/>
            <a:ext cx="75438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9" name="Picture 5" descr="C:\Documents and Settings\jean\Mes documents\_etudes\articles\aber_wrach_2007\scicos_m0-5_k0-1_h0-316_D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838200"/>
            <a:ext cx="7691438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Picture 4" descr="C:\Documents and Settings\jean\Mes documents\_etudes\articles\aber_wrach_2007\scicos_m0-5_k0-1_h0-316_D2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838200"/>
            <a:ext cx="7681913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1371600" y="258763"/>
            <a:ext cx="16446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3200" b="1">
                <a:solidFill>
                  <a:srgbClr val="6D4901"/>
                </a:solidFill>
              </a:rPr>
              <a:t>Délai = 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895600" y="166688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>
                <a:solidFill>
                  <a:srgbClr val="6D4901"/>
                </a:solidFill>
              </a:rPr>
              <a:t>0 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3200400" y="166688"/>
            <a:ext cx="946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>
                <a:solidFill>
                  <a:srgbClr val="6D4901"/>
                </a:solidFill>
              </a:rPr>
              <a:t>-&gt;1 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3841750" y="166688"/>
            <a:ext cx="958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>
                <a:solidFill>
                  <a:srgbClr val="6D4901"/>
                </a:solidFill>
              </a:rPr>
              <a:t>-&gt;2 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4648200" y="166688"/>
            <a:ext cx="1098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>
                <a:solidFill>
                  <a:srgbClr val="6D4901"/>
                </a:solidFill>
              </a:rPr>
              <a:t>-&gt;2,1 </a:t>
            </a:r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6477000" y="166688"/>
            <a:ext cx="20256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3200" b="1">
                <a:solidFill>
                  <a:srgbClr val="6D4901"/>
                </a:solidFill>
              </a:rPr>
              <a:t> f / K = 3,16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25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 autoUpdateAnimBg="0"/>
      <p:bldP spid="154632" grpId="0" autoUpdateAnimBg="0"/>
      <p:bldP spid="154633" grpId="0" autoUpdateAnimBg="0"/>
      <p:bldP spid="15463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/>
          <a:lstStyle/>
          <a:p>
            <a:pPr eaLnBrk="1" hangingPunct="1"/>
            <a:r>
              <a:rPr lang="fr-FR" smtClean="0"/>
              <a:t>Notre approche du problème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991600" cy="3400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sz="2800" smtClean="0"/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Construire une architecture logicielle générique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/>
              <a:t>noyau de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/>
              <a:t>composants de services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Tenir compte de la qualité de la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/>
              <a:t>capteurs réseau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/>
              <a:t>méthodologie de développement</a:t>
            </a:r>
          </a:p>
          <a:p>
            <a:pPr lvl="1" eaLnBrk="1" hangingPunct="1">
              <a:lnSpc>
                <a:spcPct val="90000"/>
              </a:lnSpc>
            </a:pPr>
            <a:endParaRPr 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sz="2800" smtClean="0"/>
              <a:t>Hypothèses :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/>
              <a:t>les délais de transmissions sont prépondérants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smtClean="0"/>
              <a:t>La bande passante disponible dépasse les besoins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26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 advAuto="2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Méthode de Développement :</a:t>
            </a:r>
            <a:br>
              <a:rPr lang="fr-FR" smtClean="0"/>
            </a:br>
            <a:r>
              <a:rPr lang="fr-FR" smtClean="0"/>
              <a:t>              Gemma-Q</a:t>
            </a:r>
          </a:p>
        </p:txBody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Gemma (</a:t>
            </a:r>
            <a:r>
              <a:rPr lang="fr-FR" sz="2000" smtClean="0"/>
              <a:t>Guide d'Etudes et Modes de Marche et d'Arrêt</a:t>
            </a:r>
            <a:r>
              <a:rPr lang="fr-FR" smtClean="0"/>
              <a:t>)</a:t>
            </a:r>
            <a:br>
              <a:rPr lang="fr-FR" smtClean="0"/>
            </a:br>
            <a:r>
              <a:rPr lang="fr-FR" smtClean="0"/>
              <a:t>	-&gt; Gemma-Q</a:t>
            </a:r>
          </a:p>
        </p:txBody>
      </p:sp>
      <p:sp>
        <p:nvSpPr>
          <p:cNvPr id="24629" name="Text Box 1077"/>
          <p:cNvSpPr txBox="1">
            <a:spLocks noChangeAspect="1" noChangeArrowheads="1"/>
          </p:cNvSpPr>
          <p:nvPr/>
        </p:nvSpPr>
        <p:spPr bwMode="auto">
          <a:xfrm>
            <a:off x="4546600" y="4710113"/>
            <a:ext cx="187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buClr>
                <a:srgbClr val="000000"/>
              </a:buClr>
              <a:buSzPct val="135000"/>
              <a:buFont typeface="StarBats" pitchFamily="2" charset="2"/>
              <a:buNone/>
            </a:pPr>
            <a:r>
              <a:rPr kumimoji="0" lang="fr-FR" sz="800"/>
              <a:t>Stop</a:t>
            </a:r>
          </a:p>
        </p:txBody>
      </p:sp>
      <p:sp>
        <p:nvSpPr>
          <p:cNvPr id="24632" name="Text Box 1080"/>
          <p:cNvSpPr txBox="1">
            <a:spLocks noChangeAspect="1" noChangeArrowheads="1"/>
          </p:cNvSpPr>
          <p:nvPr/>
        </p:nvSpPr>
        <p:spPr bwMode="auto">
          <a:xfrm>
            <a:off x="1984375" y="4710113"/>
            <a:ext cx="4206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buClr>
                <a:srgbClr val="000000"/>
              </a:buClr>
              <a:buSzPct val="135000"/>
              <a:buFont typeface="StarBats" pitchFamily="2" charset="2"/>
              <a:buNone/>
            </a:pPr>
            <a:r>
              <a:rPr kumimoji="0" lang="fr-FR" sz="800"/>
              <a:t>Status OK</a:t>
            </a:r>
          </a:p>
        </p:txBody>
      </p:sp>
      <p:grpSp>
        <p:nvGrpSpPr>
          <p:cNvPr id="38919" name="Group 1151"/>
          <p:cNvGrpSpPr>
            <a:grpSpLocks/>
          </p:cNvGrpSpPr>
          <p:nvPr/>
        </p:nvGrpSpPr>
        <p:grpSpPr bwMode="auto">
          <a:xfrm>
            <a:off x="1719263" y="2895600"/>
            <a:ext cx="6567487" cy="3457575"/>
            <a:chOff x="-3578" y="-2256"/>
            <a:chExt cx="4137" cy="2178"/>
          </a:xfrm>
        </p:grpSpPr>
        <p:sp>
          <p:nvSpPr>
            <p:cNvPr id="38959" name="AutoShape 1029"/>
            <p:cNvSpPr>
              <a:spLocks noChangeAspect="1" noChangeArrowheads="1"/>
            </p:cNvSpPr>
            <p:nvPr/>
          </p:nvSpPr>
          <p:spPr bwMode="auto">
            <a:xfrm>
              <a:off x="-1576" y="-2171"/>
              <a:ext cx="2135" cy="1902"/>
            </a:xfrm>
            <a:prstGeom prst="roundRect">
              <a:avLst>
                <a:gd name="adj" fmla="val 46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0" name="AutoShape 1030"/>
            <p:cNvSpPr>
              <a:spLocks noChangeAspect="1" noChangeArrowheads="1"/>
            </p:cNvSpPr>
            <p:nvPr/>
          </p:nvSpPr>
          <p:spPr bwMode="auto">
            <a:xfrm>
              <a:off x="-3578" y="-2171"/>
              <a:ext cx="1856" cy="1052"/>
            </a:xfrm>
            <a:prstGeom prst="roundRect">
              <a:avLst>
                <a:gd name="adj" fmla="val 83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1" name="AutoShape 1031"/>
            <p:cNvSpPr>
              <a:spLocks noChangeAspect="1" noChangeArrowheads="1"/>
            </p:cNvSpPr>
            <p:nvPr/>
          </p:nvSpPr>
          <p:spPr bwMode="auto">
            <a:xfrm>
              <a:off x="-3568" y="-1004"/>
              <a:ext cx="1843" cy="748"/>
            </a:xfrm>
            <a:prstGeom prst="roundRect">
              <a:avLst>
                <a:gd name="adj" fmla="val 116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2" name="AutoShape 1033"/>
            <p:cNvSpPr>
              <a:spLocks noChangeAspect="1" noChangeArrowheads="1"/>
            </p:cNvSpPr>
            <p:nvPr/>
          </p:nvSpPr>
          <p:spPr bwMode="auto">
            <a:xfrm>
              <a:off x="17" y="-2050"/>
              <a:ext cx="454" cy="310"/>
            </a:xfrm>
            <a:prstGeom prst="roundRect">
              <a:avLst>
                <a:gd name="adj" fmla="val 28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3" name="AutoShape 1035"/>
            <p:cNvSpPr>
              <a:spLocks noChangeAspect="1" noChangeArrowheads="1"/>
            </p:cNvSpPr>
            <p:nvPr/>
          </p:nvSpPr>
          <p:spPr bwMode="auto">
            <a:xfrm>
              <a:off x="-3414" y="-904"/>
              <a:ext cx="459" cy="209"/>
            </a:xfrm>
            <a:prstGeom prst="roundRect">
              <a:avLst>
                <a:gd name="adj" fmla="val 42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4" name="AutoShape 1036"/>
            <p:cNvSpPr>
              <a:spLocks noChangeAspect="1" noChangeArrowheads="1"/>
            </p:cNvSpPr>
            <p:nvPr/>
          </p:nvSpPr>
          <p:spPr bwMode="auto">
            <a:xfrm>
              <a:off x="-2571" y="-901"/>
              <a:ext cx="627" cy="207"/>
            </a:xfrm>
            <a:prstGeom prst="roundRect">
              <a:avLst>
                <a:gd name="adj" fmla="val 43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5" name="AutoShape 1037"/>
            <p:cNvSpPr>
              <a:spLocks noChangeAspect="1" noChangeArrowheads="1"/>
            </p:cNvSpPr>
            <p:nvPr/>
          </p:nvSpPr>
          <p:spPr bwMode="auto">
            <a:xfrm>
              <a:off x="-3439" y="-2091"/>
              <a:ext cx="632" cy="209"/>
            </a:xfrm>
            <a:prstGeom prst="roundRect">
              <a:avLst>
                <a:gd name="adj" fmla="val 42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6" name="AutoShape 1039"/>
            <p:cNvSpPr>
              <a:spLocks noChangeAspect="1" noChangeArrowheads="1"/>
            </p:cNvSpPr>
            <p:nvPr/>
          </p:nvSpPr>
          <p:spPr bwMode="auto">
            <a:xfrm>
              <a:off x="-3286" y="-1810"/>
              <a:ext cx="469" cy="210"/>
            </a:xfrm>
            <a:prstGeom prst="roundRect">
              <a:avLst>
                <a:gd name="adj" fmla="val 42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7" name="AutoShape 1040"/>
            <p:cNvSpPr>
              <a:spLocks noChangeAspect="1" noChangeArrowheads="1"/>
            </p:cNvSpPr>
            <p:nvPr/>
          </p:nvSpPr>
          <p:spPr bwMode="auto">
            <a:xfrm>
              <a:off x="-3424" y="-1532"/>
              <a:ext cx="627" cy="323"/>
            </a:xfrm>
            <a:prstGeom prst="roundRect">
              <a:avLst>
                <a:gd name="adj" fmla="val 27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8" name="AutoShape 1041"/>
            <p:cNvSpPr>
              <a:spLocks noChangeAspect="1" noChangeArrowheads="1"/>
            </p:cNvSpPr>
            <p:nvPr/>
          </p:nvSpPr>
          <p:spPr bwMode="auto">
            <a:xfrm>
              <a:off x="-2499" y="-1813"/>
              <a:ext cx="622" cy="206"/>
            </a:xfrm>
            <a:prstGeom prst="roundRect">
              <a:avLst>
                <a:gd name="adj" fmla="val 43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69" name="AutoShape 1042"/>
            <p:cNvSpPr>
              <a:spLocks noChangeAspect="1" noChangeArrowheads="1"/>
            </p:cNvSpPr>
            <p:nvPr/>
          </p:nvSpPr>
          <p:spPr bwMode="auto">
            <a:xfrm>
              <a:off x="-2485" y="-1422"/>
              <a:ext cx="310" cy="217"/>
            </a:xfrm>
            <a:prstGeom prst="roundRect">
              <a:avLst>
                <a:gd name="adj" fmla="val 41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0" name="AutoShape 1043"/>
            <p:cNvSpPr>
              <a:spLocks noChangeAspect="1" noChangeArrowheads="1"/>
            </p:cNvSpPr>
            <p:nvPr/>
          </p:nvSpPr>
          <p:spPr bwMode="auto">
            <a:xfrm>
              <a:off x="-2078" y="-1422"/>
              <a:ext cx="221" cy="151"/>
            </a:xfrm>
            <a:prstGeom prst="roundRect">
              <a:avLst>
                <a:gd name="adj" fmla="val 59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1" name="AutoShape 1044"/>
            <p:cNvSpPr>
              <a:spLocks noChangeAspect="1" noChangeArrowheads="1"/>
            </p:cNvSpPr>
            <p:nvPr/>
          </p:nvSpPr>
          <p:spPr bwMode="auto">
            <a:xfrm>
              <a:off x="-2724" y="-1536"/>
              <a:ext cx="3257" cy="900"/>
            </a:xfrm>
            <a:prstGeom prst="roundRect">
              <a:avLst>
                <a:gd name="adj" fmla="val 97"/>
              </a:avLst>
            </a:prstGeom>
            <a:noFill/>
            <a:ln w="23241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72" name="Text Box 1045"/>
            <p:cNvSpPr txBox="1">
              <a:spLocks noChangeAspect="1" noChangeArrowheads="1"/>
            </p:cNvSpPr>
            <p:nvPr/>
          </p:nvSpPr>
          <p:spPr bwMode="auto">
            <a:xfrm>
              <a:off x="-3568" y="-232"/>
              <a:ext cx="5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buClr>
                  <a:srgbClr val="000000"/>
                </a:buClr>
                <a:buSzPct val="135000"/>
                <a:buFont typeface="StarBats" pitchFamily="2" charset="2"/>
                <a:buNone/>
                <a:tabLst>
                  <a:tab pos="723900" algn="l"/>
                </a:tabLst>
              </a:pPr>
              <a:r>
                <a:rPr kumimoji="0" lang="fr-FR" sz="800"/>
                <a:t>Procédures de défaillance</a:t>
              </a:r>
            </a:p>
          </p:txBody>
        </p:sp>
        <p:sp>
          <p:nvSpPr>
            <p:cNvPr id="38973" name="Text Box 1046"/>
            <p:cNvSpPr txBox="1">
              <a:spLocks noChangeAspect="1" noChangeArrowheads="1"/>
            </p:cNvSpPr>
            <p:nvPr/>
          </p:nvSpPr>
          <p:spPr bwMode="auto">
            <a:xfrm>
              <a:off x="-1566" y="-2253"/>
              <a:ext cx="5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buClr>
                  <a:srgbClr val="000000"/>
                </a:buClr>
                <a:buSzPct val="135000"/>
                <a:buFont typeface="StarBats" pitchFamily="2" charset="2"/>
                <a:buNone/>
                <a:tabLst>
                  <a:tab pos="723900" algn="l"/>
                </a:tabLst>
              </a:pPr>
              <a:r>
                <a:rPr kumimoji="0" lang="fr-FR" sz="800"/>
                <a:t>Procédures de fonctionnement</a:t>
              </a:r>
            </a:p>
          </p:txBody>
        </p:sp>
        <p:sp>
          <p:nvSpPr>
            <p:cNvPr id="38974" name="Text Box 1047"/>
            <p:cNvSpPr txBox="1">
              <a:spLocks noChangeAspect="1" noChangeArrowheads="1"/>
            </p:cNvSpPr>
            <p:nvPr/>
          </p:nvSpPr>
          <p:spPr bwMode="auto">
            <a:xfrm>
              <a:off x="-3568" y="-2256"/>
              <a:ext cx="49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buClr>
                  <a:srgbClr val="000000"/>
                </a:buClr>
                <a:buSzPct val="135000"/>
                <a:buFont typeface="StarBats" pitchFamily="2" charset="2"/>
                <a:buNone/>
                <a:tabLst>
                  <a:tab pos="723900" algn="l"/>
                </a:tabLst>
              </a:pPr>
              <a:r>
                <a:rPr kumimoji="0" lang="fr-FR" sz="800"/>
                <a:t>Procédures d’arrêt</a:t>
              </a:r>
            </a:p>
          </p:txBody>
        </p:sp>
        <p:sp>
          <p:nvSpPr>
            <p:cNvPr id="38975" name="Line 1054"/>
            <p:cNvSpPr>
              <a:spLocks noChangeAspect="1" noChangeShapeType="1"/>
            </p:cNvSpPr>
            <p:nvPr/>
          </p:nvSpPr>
          <p:spPr bwMode="auto">
            <a:xfrm flipH="1">
              <a:off x="-1854" y="-466"/>
              <a:ext cx="8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76" name="Freeform 1055"/>
            <p:cNvSpPr>
              <a:spLocks noChangeAspect="1" noChangeArrowheads="1"/>
            </p:cNvSpPr>
            <p:nvPr/>
          </p:nvSpPr>
          <p:spPr bwMode="auto">
            <a:xfrm>
              <a:off x="-1191" y="-690"/>
              <a:ext cx="1" cy="222"/>
            </a:xfrm>
            <a:custGeom>
              <a:avLst/>
              <a:gdLst>
                <a:gd name="T0" fmla="*/ 0 w 1"/>
                <a:gd name="T1" fmla="*/ 0 h 222"/>
                <a:gd name="T2" fmla="*/ 0 w 1"/>
                <a:gd name="T3" fmla="*/ 222 h 222"/>
                <a:gd name="T4" fmla="*/ 0 60000 65536"/>
                <a:gd name="T5" fmla="*/ 0 60000 65536"/>
                <a:gd name="T6" fmla="*/ 0 w 1"/>
                <a:gd name="T7" fmla="*/ 0 h 222"/>
                <a:gd name="T8" fmla="*/ 1 w 1"/>
                <a:gd name="T9" fmla="*/ 222 h 2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2">
                  <a:moveTo>
                    <a:pt x="0" y="0"/>
                  </a:moveTo>
                  <a:lnTo>
                    <a:pt x="0" y="22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77" name="Line 1056"/>
            <p:cNvSpPr>
              <a:spLocks noChangeAspect="1" noChangeShapeType="1"/>
            </p:cNvSpPr>
            <p:nvPr/>
          </p:nvSpPr>
          <p:spPr bwMode="auto">
            <a:xfrm flipV="1">
              <a:off x="-1860" y="-1937"/>
              <a:ext cx="5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78" name="Freeform 1057"/>
            <p:cNvSpPr>
              <a:spLocks noChangeAspect="1"/>
            </p:cNvSpPr>
            <p:nvPr/>
          </p:nvSpPr>
          <p:spPr bwMode="auto">
            <a:xfrm>
              <a:off x="-1322" y="-1938"/>
              <a:ext cx="1" cy="527"/>
            </a:xfrm>
            <a:custGeom>
              <a:avLst/>
              <a:gdLst>
                <a:gd name="T0" fmla="*/ 0 w 1"/>
                <a:gd name="T1" fmla="*/ 0 h 527"/>
                <a:gd name="T2" fmla="*/ 1 w 1"/>
                <a:gd name="T3" fmla="*/ 527 h 527"/>
                <a:gd name="T4" fmla="*/ 0 60000 65536"/>
                <a:gd name="T5" fmla="*/ 0 60000 65536"/>
                <a:gd name="T6" fmla="*/ 0 w 1"/>
                <a:gd name="T7" fmla="*/ 0 h 527"/>
                <a:gd name="T8" fmla="*/ 1 w 1"/>
                <a:gd name="T9" fmla="*/ 527 h 5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7">
                  <a:moveTo>
                    <a:pt x="0" y="0"/>
                  </a:moveTo>
                  <a:lnTo>
                    <a:pt x="1" y="52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79" name="Line 1058"/>
            <p:cNvSpPr>
              <a:spLocks noChangeAspect="1" noChangeShapeType="1"/>
            </p:cNvSpPr>
            <p:nvPr/>
          </p:nvSpPr>
          <p:spPr bwMode="auto">
            <a:xfrm>
              <a:off x="-1862" y="-2039"/>
              <a:ext cx="16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80" name="Freeform 1059"/>
            <p:cNvSpPr>
              <a:spLocks noChangeAspect="1" noChangeArrowheads="1"/>
            </p:cNvSpPr>
            <p:nvPr/>
          </p:nvSpPr>
          <p:spPr bwMode="auto">
            <a:xfrm>
              <a:off x="-235" y="-2039"/>
              <a:ext cx="1" cy="800"/>
            </a:xfrm>
            <a:custGeom>
              <a:avLst/>
              <a:gdLst>
                <a:gd name="T0" fmla="*/ 0 w 1"/>
                <a:gd name="T1" fmla="*/ 0 h 800"/>
                <a:gd name="T2" fmla="*/ 1 w 1"/>
                <a:gd name="T3" fmla="*/ 800 h 800"/>
                <a:gd name="T4" fmla="*/ 0 60000 65536"/>
                <a:gd name="T5" fmla="*/ 0 60000 65536"/>
                <a:gd name="T6" fmla="*/ 0 w 1"/>
                <a:gd name="T7" fmla="*/ 0 h 800"/>
                <a:gd name="T8" fmla="*/ 1 w 1"/>
                <a:gd name="T9" fmla="*/ 800 h 8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00">
                  <a:moveTo>
                    <a:pt x="0" y="0"/>
                  </a:moveTo>
                  <a:lnTo>
                    <a:pt x="1" y="8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81" name="Line 1060"/>
            <p:cNvSpPr>
              <a:spLocks noChangeAspect="1" noChangeShapeType="1"/>
            </p:cNvSpPr>
            <p:nvPr/>
          </p:nvSpPr>
          <p:spPr bwMode="auto">
            <a:xfrm>
              <a:off x="-237" y="-1241"/>
              <a:ext cx="2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82" name="AutoShape 1061"/>
            <p:cNvSpPr>
              <a:spLocks noChangeAspect="1" noChangeArrowheads="1"/>
            </p:cNvSpPr>
            <p:nvPr/>
          </p:nvSpPr>
          <p:spPr bwMode="auto">
            <a:xfrm>
              <a:off x="-784" y="-1680"/>
              <a:ext cx="301" cy="213"/>
            </a:xfrm>
            <a:prstGeom prst="roundRect">
              <a:avLst>
                <a:gd name="adj" fmla="val 417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83" name="AutoShape 1062"/>
            <p:cNvSpPr>
              <a:spLocks noChangeAspect="1" noChangeArrowheads="1"/>
            </p:cNvSpPr>
            <p:nvPr/>
          </p:nvSpPr>
          <p:spPr bwMode="auto">
            <a:xfrm>
              <a:off x="-1239" y="-1688"/>
              <a:ext cx="315" cy="216"/>
            </a:xfrm>
            <a:prstGeom prst="roundRect">
              <a:avLst>
                <a:gd name="adj" fmla="val 417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84" name="AutoShape 1063"/>
            <p:cNvSpPr>
              <a:spLocks noChangeAspect="1" noChangeArrowheads="1"/>
            </p:cNvSpPr>
            <p:nvPr/>
          </p:nvSpPr>
          <p:spPr bwMode="auto">
            <a:xfrm>
              <a:off x="2" y="-901"/>
              <a:ext cx="464" cy="530"/>
            </a:xfrm>
            <a:prstGeom prst="roundRect">
              <a:avLst>
                <a:gd name="adj" fmla="val 190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85" name="Line 1064"/>
            <p:cNvSpPr>
              <a:spLocks noChangeAspect="1" noChangeShapeType="1"/>
            </p:cNvSpPr>
            <p:nvPr/>
          </p:nvSpPr>
          <p:spPr bwMode="auto">
            <a:xfrm flipH="1">
              <a:off x="-2544" y="-1168"/>
              <a:ext cx="11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86" name="Line 1065"/>
            <p:cNvSpPr>
              <a:spLocks noChangeAspect="1" noChangeShapeType="1"/>
            </p:cNvSpPr>
            <p:nvPr/>
          </p:nvSpPr>
          <p:spPr bwMode="auto">
            <a:xfrm flipV="1">
              <a:off x="-2543" y="-1876"/>
              <a:ext cx="0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87" name="Line 1066"/>
            <p:cNvSpPr>
              <a:spLocks noChangeAspect="1" noChangeShapeType="1"/>
            </p:cNvSpPr>
            <p:nvPr/>
          </p:nvSpPr>
          <p:spPr bwMode="auto">
            <a:xfrm>
              <a:off x="-1646" y="-1961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88" name="Line 1067"/>
            <p:cNvSpPr>
              <a:spLocks noChangeAspect="1" noChangeShapeType="1"/>
            </p:cNvSpPr>
            <p:nvPr/>
          </p:nvSpPr>
          <p:spPr bwMode="auto">
            <a:xfrm>
              <a:off x="-1646" y="-2061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89" name="Line 1068"/>
            <p:cNvSpPr>
              <a:spLocks noChangeAspect="1" noChangeShapeType="1"/>
            </p:cNvSpPr>
            <p:nvPr/>
          </p:nvSpPr>
          <p:spPr bwMode="auto">
            <a:xfrm>
              <a:off x="-1638" y="-1189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0" name="Freeform 1069"/>
            <p:cNvSpPr>
              <a:spLocks noChangeAspect="1" noChangeArrowheads="1"/>
            </p:cNvSpPr>
            <p:nvPr/>
          </p:nvSpPr>
          <p:spPr bwMode="auto">
            <a:xfrm>
              <a:off x="-2771" y="-2134"/>
              <a:ext cx="2697" cy="1"/>
            </a:xfrm>
            <a:custGeom>
              <a:avLst/>
              <a:gdLst>
                <a:gd name="T0" fmla="*/ 0 w 2697"/>
                <a:gd name="T1" fmla="*/ 0 h 1"/>
                <a:gd name="T2" fmla="*/ 2697 w 2697"/>
                <a:gd name="T3" fmla="*/ 1 h 1"/>
                <a:gd name="T4" fmla="*/ 0 60000 65536"/>
                <a:gd name="T5" fmla="*/ 0 60000 65536"/>
                <a:gd name="T6" fmla="*/ 0 w 2697"/>
                <a:gd name="T7" fmla="*/ 0 h 1"/>
                <a:gd name="T8" fmla="*/ 2697 w 269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97" h="1">
                  <a:moveTo>
                    <a:pt x="0" y="0"/>
                  </a:moveTo>
                  <a:lnTo>
                    <a:pt x="2697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1" name="Freeform 1072"/>
            <p:cNvSpPr>
              <a:spLocks noChangeAspect="1" noChangeArrowheads="1"/>
            </p:cNvSpPr>
            <p:nvPr/>
          </p:nvSpPr>
          <p:spPr bwMode="auto">
            <a:xfrm>
              <a:off x="-72" y="-2131"/>
              <a:ext cx="1" cy="534"/>
            </a:xfrm>
            <a:custGeom>
              <a:avLst/>
              <a:gdLst>
                <a:gd name="T0" fmla="*/ 0 w 1"/>
                <a:gd name="T1" fmla="*/ 0 h 534"/>
                <a:gd name="T2" fmla="*/ 0 w 1"/>
                <a:gd name="T3" fmla="*/ 534 h 534"/>
                <a:gd name="T4" fmla="*/ 0 60000 65536"/>
                <a:gd name="T5" fmla="*/ 0 60000 65536"/>
                <a:gd name="T6" fmla="*/ 0 w 1"/>
                <a:gd name="T7" fmla="*/ 0 h 534"/>
                <a:gd name="T8" fmla="*/ 1 w 1"/>
                <a:gd name="T9" fmla="*/ 534 h 5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4">
                  <a:moveTo>
                    <a:pt x="0" y="0"/>
                  </a:moveTo>
                  <a:lnTo>
                    <a:pt x="0" y="5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2" name="Freeform 1073"/>
            <p:cNvSpPr>
              <a:spLocks noChangeAspect="1" noChangeArrowheads="1"/>
            </p:cNvSpPr>
            <p:nvPr/>
          </p:nvSpPr>
          <p:spPr bwMode="auto">
            <a:xfrm>
              <a:off x="-71" y="-1596"/>
              <a:ext cx="71" cy="1"/>
            </a:xfrm>
            <a:custGeom>
              <a:avLst/>
              <a:gdLst>
                <a:gd name="T0" fmla="*/ 0 w 71"/>
                <a:gd name="T1" fmla="*/ 0 h 1"/>
                <a:gd name="T2" fmla="*/ 71 w 71"/>
                <a:gd name="T3" fmla="*/ 0 h 1"/>
                <a:gd name="T4" fmla="*/ 0 60000 65536"/>
                <a:gd name="T5" fmla="*/ 0 60000 65536"/>
                <a:gd name="T6" fmla="*/ 0 w 71"/>
                <a:gd name="T7" fmla="*/ 0 h 1"/>
                <a:gd name="T8" fmla="*/ 71 w 7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1">
                  <a:moveTo>
                    <a:pt x="0" y="0"/>
                  </a:moveTo>
                  <a:lnTo>
                    <a:pt x="7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3" name="Line 1074"/>
            <p:cNvSpPr>
              <a:spLocks noChangeAspect="1" noChangeShapeType="1"/>
            </p:cNvSpPr>
            <p:nvPr/>
          </p:nvSpPr>
          <p:spPr bwMode="auto">
            <a:xfrm>
              <a:off x="-89" y="-1667"/>
              <a:ext cx="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4" name="Freeform 1081"/>
            <p:cNvSpPr>
              <a:spLocks noChangeAspect="1" noChangeArrowheads="1"/>
            </p:cNvSpPr>
            <p:nvPr/>
          </p:nvSpPr>
          <p:spPr bwMode="auto">
            <a:xfrm>
              <a:off x="-3359" y="-1971"/>
              <a:ext cx="1" cy="1402"/>
            </a:xfrm>
            <a:custGeom>
              <a:avLst/>
              <a:gdLst>
                <a:gd name="T0" fmla="*/ 0 w 1"/>
                <a:gd name="T1" fmla="*/ 1402 h 1402"/>
                <a:gd name="T2" fmla="*/ 0 w 1"/>
                <a:gd name="T3" fmla="*/ 0 h 1402"/>
                <a:gd name="T4" fmla="*/ 0 60000 65536"/>
                <a:gd name="T5" fmla="*/ 0 60000 65536"/>
                <a:gd name="T6" fmla="*/ 0 w 1"/>
                <a:gd name="T7" fmla="*/ 0 h 1402"/>
                <a:gd name="T8" fmla="*/ 1 w 1"/>
                <a:gd name="T9" fmla="*/ 1402 h 14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02">
                  <a:moveTo>
                    <a:pt x="0" y="140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5" name="Freeform 1082"/>
            <p:cNvSpPr>
              <a:spLocks noChangeAspect="1"/>
            </p:cNvSpPr>
            <p:nvPr/>
          </p:nvSpPr>
          <p:spPr bwMode="auto">
            <a:xfrm>
              <a:off x="-3359" y="-1971"/>
              <a:ext cx="712" cy="2"/>
            </a:xfrm>
            <a:custGeom>
              <a:avLst/>
              <a:gdLst>
                <a:gd name="T0" fmla="*/ 0 w 712"/>
                <a:gd name="T1" fmla="*/ 2 h 2"/>
                <a:gd name="T2" fmla="*/ 712 w 712"/>
                <a:gd name="T3" fmla="*/ 0 h 2"/>
                <a:gd name="T4" fmla="*/ 0 60000 65536"/>
                <a:gd name="T5" fmla="*/ 0 60000 65536"/>
                <a:gd name="T6" fmla="*/ 0 w 712"/>
                <a:gd name="T7" fmla="*/ 0 h 2"/>
                <a:gd name="T8" fmla="*/ 712 w 7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2" h="2">
                  <a:moveTo>
                    <a:pt x="0" y="2"/>
                  </a:moveTo>
                  <a:lnTo>
                    <a:pt x="7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6" name="Line 1083"/>
            <p:cNvSpPr>
              <a:spLocks noChangeAspect="1" noChangeShapeType="1"/>
            </p:cNvSpPr>
            <p:nvPr/>
          </p:nvSpPr>
          <p:spPr bwMode="auto">
            <a:xfrm>
              <a:off x="-3386" y="-1062"/>
              <a:ext cx="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7" name="Freeform 1085"/>
            <p:cNvSpPr>
              <a:spLocks/>
            </p:cNvSpPr>
            <p:nvPr/>
          </p:nvSpPr>
          <p:spPr bwMode="auto">
            <a:xfrm>
              <a:off x="-2771" y="-2133"/>
              <a:ext cx="123" cy="96"/>
            </a:xfrm>
            <a:custGeom>
              <a:avLst/>
              <a:gdLst>
                <a:gd name="T0" fmla="*/ 0 w 123"/>
                <a:gd name="T1" fmla="*/ 0 h 96"/>
                <a:gd name="T2" fmla="*/ 0 w 123"/>
                <a:gd name="T3" fmla="*/ 96 h 96"/>
                <a:gd name="T4" fmla="*/ 123 w 123"/>
                <a:gd name="T5" fmla="*/ 94 h 96"/>
                <a:gd name="T6" fmla="*/ 0 60000 65536"/>
                <a:gd name="T7" fmla="*/ 0 60000 65536"/>
                <a:gd name="T8" fmla="*/ 0 60000 65536"/>
                <a:gd name="T9" fmla="*/ 0 w 123"/>
                <a:gd name="T10" fmla="*/ 0 h 96"/>
                <a:gd name="T11" fmla="*/ 123 w 123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96">
                  <a:moveTo>
                    <a:pt x="0" y="0"/>
                  </a:moveTo>
                  <a:lnTo>
                    <a:pt x="0" y="96"/>
                  </a:lnTo>
                  <a:lnTo>
                    <a:pt x="123" y="9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98" name="AutoShape 1092"/>
            <p:cNvSpPr>
              <a:spLocks noChangeAspect="1" noChangeArrowheads="1"/>
            </p:cNvSpPr>
            <p:nvPr/>
          </p:nvSpPr>
          <p:spPr bwMode="auto">
            <a:xfrm>
              <a:off x="-2648" y="-2086"/>
              <a:ext cx="785" cy="204"/>
            </a:xfrm>
            <a:prstGeom prst="roundRect">
              <a:avLst>
                <a:gd name="adj" fmla="val 44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99" name="AutoShape 1095"/>
            <p:cNvSpPr>
              <a:spLocks noChangeAspect="1" noChangeArrowheads="1"/>
            </p:cNvSpPr>
            <p:nvPr/>
          </p:nvSpPr>
          <p:spPr bwMode="auto">
            <a:xfrm>
              <a:off x="-1389" y="-1422"/>
              <a:ext cx="1087" cy="734"/>
            </a:xfrm>
            <a:prstGeom prst="roundRect">
              <a:avLst>
                <a:gd name="adj" fmla="val 12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00" name="AutoShape 1101"/>
            <p:cNvSpPr>
              <a:spLocks noChangeAspect="1" noChangeArrowheads="1"/>
            </p:cNvSpPr>
            <p:nvPr/>
          </p:nvSpPr>
          <p:spPr bwMode="auto">
            <a:xfrm>
              <a:off x="-3419" y="-584"/>
              <a:ext cx="1557" cy="258"/>
            </a:xfrm>
            <a:prstGeom prst="roundRect">
              <a:avLst>
                <a:gd name="adj" fmla="val 34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01" name="AutoShape 1098"/>
            <p:cNvSpPr>
              <a:spLocks noChangeAspect="1" noChangeArrowheads="1"/>
            </p:cNvSpPr>
            <p:nvPr/>
          </p:nvSpPr>
          <p:spPr bwMode="auto">
            <a:xfrm>
              <a:off x="0" y="-1626"/>
              <a:ext cx="469" cy="640"/>
            </a:xfrm>
            <a:prstGeom prst="roundRect">
              <a:avLst>
                <a:gd name="adj" fmla="val 19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1089"/>
          <p:cNvGrpSpPr>
            <a:grpSpLocks/>
          </p:cNvGrpSpPr>
          <p:nvPr/>
        </p:nvGrpSpPr>
        <p:grpSpPr bwMode="auto">
          <a:xfrm>
            <a:off x="1955800" y="5548313"/>
            <a:ext cx="2471738" cy="414337"/>
            <a:chOff x="1166" y="3496"/>
            <a:chExt cx="1557" cy="258"/>
          </a:xfrm>
        </p:grpSpPr>
        <p:sp>
          <p:nvSpPr>
            <p:cNvPr id="38957" name="AutoShape 1034"/>
            <p:cNvSpPr>
              <a:spLocks noChangeAspect="1" noChangeArrowheads="1"/>
            </p:cNvSpPr>
            <p:nvPr/>
          </p:nvSpPr>
          <p:spPr bwMode="auto">
            <a:xfrm>
              <a:off x="1166" y="3496"/>
              <a:ext cx="1557" cy="258"/>
            </a:xfrm>
            <a:prstGeom prst="roundRect">
              <a:avLst>
                <a:gd name="adj" fmla="val 347"/>
              </a:avLst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8" name="Text Box 1050"/>
            <p:cNvSpPr txBox="1">
              <a:spLocks noChangeAspect="1" noChangeArrowheads="1"/>
            </p:cNvSpPr>
            <p:nvPr/>
          </p:nvSpPr>
          <p:spPr bwMode="auto">
            <a:xfrm>
              <a:off x="1566" y="3553"/>
              <a:ext cx="74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buClr>
                  <a:srgbClr val="000000"/>
                </a:buClr>
                <a:buSzPct val="77000"/>
                <a:buFont typeface="StarBats" pitchFamily="2" charset="2"/>
                <a:buNone/>
                <a:tabLst>
                  <a:tab pos="723900" algn="l"/>
                </a:tabLst>
              </a:pPr>
              <a:r>
                <a:rPr kumimoji="0" lang="fr-FR" sz="1200"/>
                <a:t>État de défaillance</a:t>
              </a:r>
            </a:p>
          </p:txBody>
        </p:sp>
      </p:grpSp>
      <p:grpSp>
        <p:nvGrpSpPr>
          <p:cNvPr id="4" name="Group 1087"/>
          <p:cNvGrpSpPr>
            <a:grpSpLocks/>
          </p:cNvGrpSpPr>
          <p:nvPr/>
        </p:nvGrpSpPr>
        <p:grpSpPr bwMode="auto">
          <a:xfrm>
            <a:off x="5178425" y="4211638"/>
            <a:ext cx="1725613" cy="1169987"/>
            <a:chOff x="3194" y="2655"/>
            <a:chExt cx="1087" cy="734"/>
          </a:xfrm>
        </p:grpSpPr>
        <p:sp>
          <p:nvSpPr>
            <p:cNvPr id="38955" name="AutoShape 1032"/>
            <p:cNvSpPr>
              <a:spLocks noChangeAspect="1" noChangeArrowheads="1"/>
            </p:cNvSpPr>
            <p:nvPr/>
          </p:nvSpPr>
          <p:spPr bwMode="auto">
            <a:xfrm>
              <a:off x="3194" y="2655"/>
              <a:ext cx="1087" cy="734"/>
            </a:xfrm>
            <a:prstGeom prst="roundRect">
              <a:avLst>
                <a:gd name="adj" fmla="val 120"/>
              </a:avLst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6" name="Text Box 1049"/>
            <p:cNvSpPr txBox="1">
              <a:spLocks noChangeAspect="1" noChangeArrowheads="1"/>
            </p:cNvSpPr>
            <p:nvPr/>
          </p:nvSpPr>
          <p:spPr bwMode="auto">
            <a:xfrm>
              <a:off x="3456" y="2928"/>
              <a:ext cx="65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buClr>
                  <a:srgbClr val="000000"/>
                </a:buClr>
                <a:buSzPct val="77000"/>
                <a:buFont typeface="StarBats" pitchFamily="2" charset="2"/>
                <a:buNone/>
                <a:tabLst>
                  <a:tab pos="723900" algn="l"/>
                </a:tabLst>
              </a:pPr>
              <a:r>
                <a:rPr kumimoji="0" lang="fr-FR" sz="1200"/>
                <a:t>Fonctionnement </a:t>
              </a:r>
              <a:br>
                <a:rPr kumimoji="0" lang="fr-FR" sz="1200"/>
              </a:br>
              <a:r>
                <a:rPr kumimoji="0" lang="fr-FR" sz="1200"/>
                <a:t>Normal</a:t>
              </a:r>
              <a:endParaRPr kumimoji="0" lang="fr-FR" sz="1400"/>
            </a:p>
          </p:txBody>
        </p:sp>
      </p:grpSp>
      <p:grpSp>
        <p:nvGrpSpPr>
          <p:cNvPr id="5" name="Group 1090"/>
          <p:cNvGrpSpPr>
            <a:grpSpLocks/>
          </p:cNvGrpSpPr>
          <p:nvPr/>
        </p:nvGrpSpPr>
        <p:grpSpPr bwMode="auto">
          <a:xfrm>
            <a:off x="7386638" y="3895725"/>
            <a:ext cx="744537" cy="1016000"/>
            <a:chOff x="4586" y="2454"/>
            <a:chExt cx="469" cy="640"/>
          </a:xfrm>
        </p:grpSpPr>
        <p:sp>
          <p:nvSpPr>
            <p:cNvPr id="38953" name="AutoShape 1051"/>
            <p:cNvSpPr>
              <a:spLocks noChangeAspect="1" noChangeArrowheads="1"/>
            </p:cNvSpPr>
            <p:nvPr/>
          </p:nvSpPr>
          <p:spPr bwMode="auto">
            <a:xfrm>
              <a:off x="4586" y="2454"/>
              <a:ext cx="469" cy="640"/>
            </a:xfrm>
            <a:prstGeom prst="roundRect">
              <a:avLst>
                <a:gd name="adj" fmla="val 190"/>
              </a:avLst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4" name="Text Box 1052"/>
            <p:cNvSpPr txBox="1">
              <a:spLocks noChangeAspect="1" noChangeArrowheads="1"/>
            </p:cNvSpPr>
            <p:nvPr/>
          </p:nvSpPr>
          <p:spPr bwMode="auto">
            <a:xfrm>
              <a:off x="4707" y="2614"/>
              <a:ext cx="23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77000"/>
                <a:buFont typeface="StarBats" pitchFamily="2" charset="2"/>
                <a:buNone/>
                <a:tabLst>
                  <a:tab pos="719138" algn="l"/>
                </a:tabLst>
              </a:pPr>
              <a:r>
                <a:rPr kumimoji="0" lang="fr-FR" sz="1200"/>
                <a:t>Etat de test</a:t>
              </a:r>
              <a:endParaRPr kumimoji="0" lang="fr-FR" sz="1400"/>
            </a:p>
          </p:txBody>
        </p:sp>
      </p:grpSp>
      <p:sp>
        <p:nvSpPr>
          <p:cNvPr id="24627" name="Text Box 1075"/>
          <p:cNvSpPr txBox="1">
            <a:spLocks noChangeAspect="1" noChangeArrowheads="1"/>
          </p:cNvSpPr>
          <p:nvPr/>
        </p:nvSpPr>
        <p:spPr bwMode="auto">
          <a:xfrm>
            <a:off x="5805488" y="5638800"/>
            <a:ext cx="6667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buClr>
                <a:srgbClr val="000000"/>
              </a:buClr>
              <a:buSzPct val="135000"/>
              <a:buFont typeface="StarBats" pitchFamily="2" charset="2"/>
              <a:buNone/>
              <a:tabLst>
                <a:tab pos="723900" algn="l"/>
              </a:tabLst>
            </a:pPr>
            <a:r>
              <a:rPr kumimoji="0" lang="fr-FR" sz="800"/>
              <a:t>Arrêt d’urgence</a:t>
            </a:r>
          </a:p>
        </p:txBody>
      </p:sp>
      <p:grpSp>
        <p:nvGrpSpPr>
          <p:cNvPr id="6" name="Group 1128"/>
          <p:cNvGrpSpPr>
            <a:grpSpLocks/>
          </p:cNvGrpSpPr>
          <p:nvPr/>
        </p:nvGrpSpPr>
        <p:grpSpPr bwMode="auto">
          <a:xfrm>
            <a:off x="1306513" y="3684588"/>
            <a:ext cx="7259637" cy="2286000"/>
            <a:chOff x="912" y="4176"/>
            <a:chExt cx="4573" cy="1440"/>
          </a:xfrm>
        </p:grpSpPr>
        <p:sp>
          <p:nvSpPr>
            <p:cNvPr id="38932" name="Rectangle 1126"/>
            <p:cNvSpPr>
              <a:spLocks noChangeArrowheads="1"/>
            </p:cNvSpPr>
            <p:nvPr/>
          </p:nvSpPr>
          <p:spPr bwMode="auto">
            <a:xfrm>
              <a:off x="912" y="4176"/>
              <a:ext cx="4573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8933" name="Group 1105"/>
            <p:cNvGrpSpPr>
              <a:grpSpLocks/>
            </p:cNvGrpSpPr>
            <p:nvPr/>
          </p:nvGrpSpPr>
          <p:grpSpPr bwMode="auto">
            <a:xfrm>
              <a:off x="983" y="4269"/>
              <a:ext cx="4330" cy="1221"/>
              <a:chOff x="768" y="2661"/>
              <a:chExt cx="4330" cy="1221"/>
            </a:xfrm>
          </p:grpSpPr>
          <p:sp>
            <p:nvSpPr>
              <p:cNvPr id="38934" name="AutoShape 1106"/>
              <p:cNvSpPr>
                <a:spLocks noChangeArrowheads="1"/>
              </p:cNvSpPr>
              <p:nvPr/>
            </p:nvSpPr>
            <p:spPr bwMode="auto">
              <a:xfrm>
                <a:off x="1674" y="2926"/>
                <a:ext cx="2193" cy="817"/>
              </a:xfrm>
              <a:prstGeom prst="roundRect">
                <a:avLst>
                  <a:gd name="adj" fmla="val 97"/>
                </a:avLst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935" name="AutoShape 1107"/>
              <p:cNvSpPr>
                <a:spLocks noChangeArrowheads="1"/>
              </p:cNvSpPr>
              <p:nvPr/>
            </p:nvSpPr>
            <p:spPr bwMode="auto">
              <a:xfrm>
                <a:off x="1799" y="3018"/>
                <a:ext cx="799" cy="187"/>
              </a:xfrm>
              <a:prstGeom prst="roundRect">
                <a:avLst>
                  <a:gd name="adj" fmla="val 352"/>
                </a:avLst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algn="l" defTabSz="868363" eaLnBrk="0" hangingPunct="0">
                  <a:buClr>
                    <a:srgbClr val="000000"/>
                  </a:buClr>
                  <a:buSzPct val="90000"/>
                  <a:buFont typeface="StarBats" pitchFamily="2" charset="2"/>
                  <a:buNone/>
                  <a:tabLst>
                    <a:tab pos="687388" algn="l"/>
                    <a:tab pos="1376363" algn="l"/>
                  </a:tabLst>
                </a:pPr>
                <a:r>
                  <a:rPr kumimoji="0" lang="fr-FR" sz="1100"/>
                  <a:t>Bonne qualité</a:t>
                </a:r>
              </a:p>
            </p:txBody>
          </p:sp>
          <p:sp>
            <p:nvSpPr>
              <p:cNvPr id="38936" name="AutoShape 1108"/>
              <p:cNvSpPr>
                <a:spLocks noChangeArrowheads="1"/>
              </p:cNvSpPr>
              <p:nvPr/>
            </p:nvSpPr>
            <p:spPr bwMode="auto">
              <a:xfrm>
                <a:off x="3025" y="3018"/>
                <a:ext cx="787" cy="187"/>
              </a:xfrm>
              <a:prstGeom prst="roundRect">
                <a:avLst>
                  <a:gd name="adj" fmla="val 352"/>
                </a:avLst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algn="l" defTabSz="868363" eaLnBrk="0" hangingPunct="0">
                  <a:buClr>
                    <a:srgbClr val="000000"/>
                  </a:buClr>
                  <a:buSzPct val="90000"/>
                  <a:buFont typeface="StarBats" pitchFamily="2" charset="2"/>
                  <a:buNone/>
                  <a:tabLst>
                    <a:tab pos="687388" algn="l"/>
                    <a:tab pos="1376363" algn="l"/>
                  </a:tabLst>
                </a:pPr>
                <a:r>
                  <a:rPr kumimoji="0" lang="fr-FR" sz="1100"/>
                  <a:t>Plutôt bonne</a:t>
                </a:r>
              </a:p>
            </p:txBody>
          </p:sp>
          <p:sp>
            <p:nvSpPr>
              <p:cNvPr id="38937" name="AutoShape 1109"/>
              <p:cNvSpPr>
                <a:spLocks noChangeArrowheads="1"/>
              </p:cNvSpPr>
              <p:nvPr/>
            </p:nvSpPr>
            <p:spPr bwMode="auto">
              <a:xfrm>
                <a:off x="2198" y="3463"/>
                <a:ext cx="855" cy="187"/>
              </a:xfrm>
              <a:prstGeom prst="roundRect">
                <a:avLst>
                  <a:gd name="adj" fmla="val 333"/>
                </a:avLst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algn="l" defTabSz="868363" eaLnBrk="0" hangingPunct="0">
                  <a:buClr>
                    <a:srgbClr val="000000"/>
                  </a:buClr>
                  <a:buSzPct val="90000"/>
                  <a:buFont typeface="StarBats" pitchFamily="2" charset="2"/>
                  <a:buNone/>
                  <a:tabLst>
                    <a:tab pos="687388" algn="l"/>
                    <a:tab pos="1376363" algn="l"/>
                  </a:tabLst>
                </a:pPr>
                <a:r>
                  <a:rPr kumimoji="0" lang="fr-FR" sz="1100"/>
                  <a:t>moyenne</a:t>
                </a:r>
              </a:p>
            </p:txBody>
          </p:sp>
          <p:sp>
            <p:nvSpPr>
              <p:cNvPr id="38938" name="Line 1110"/>
              <p:cNvSpPr>
                <a:spLocks noChangeShapeType="1"/>
              </p:cNvSpPr>
              <p:nvPr/>
            </p:nvSpPr>
            <p:spPr bwMode="auto">
              <a:xfrm>
                <a:off x="2605" y="3176"/>
                <a:ext cx="414" cy="1"/>
              </a:xfrm>
              <a:prstGeom prst="line">
                <a:avLst/>
              </a:prstGeom>
              <a:noFill/>
              <a:ln w="20066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39" name="Line 1111"/>
              <p:cNvSpPr>
                <a:spLocks noChangeShapeType="1"/>
              </p:cNvSpPr>
              <p:nvPr/>
            </p:nvSpPr>
            <p:spPr bwMode="auto">
              <a:xfrm flipH="1" flipV="1">
                <a:off x="2605" y="3058"/>
                <a:ext cx="426" cy="0"/>
              </a:xfrm>
              <a:prstGeom prst="line">
                <a:avLst/>
              </a:prstGeom>
              <a:noFill/>
              <a:ln w="20066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0" name="Line 1112"/>
              <p:cNvSpPr>
                <a:spLocks noChangeShapeType="1"/>
              </p:cNvSpPr>
              <p:nvPr/>
            </p:nvSpPr>
            <p:spPr bwMode="auto">
              <a:xfrm flipV="1">
                <a:off x="3059" y="3216"/>
                <a:ext cx="211" cy="273"/>
              </a:xfrm>
              <a:prstGeom prst="line">
                <a:avLst/>
              </a:prstGeom>
              <a:noFill/>
              <a:ln w="20066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1" name="Line 1113"/>
              <p:cNvSpPr>
                <a:spLocks noChangeShapeType="1"/>
              </p:cNvSpPr>
              <p:nvPr/>
            </p:nvSpPr>
            <p:spPr bwMode="auto">
              <a:xfrm flipH="1">
                <a:off x="3059" y="3216"/>
                <a:ext cx="456" cy="376"/>
              </a:xfrm>
              <a:prstGeom prst="line">
                <a:avLst/>
              </a:prstGeom>
              <a:noFill/>
              <a:ln w="20066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2" name="Line 1114"/>
              <p:cNvSpPr>
                <a:spLocks noChangeShapeType="1"/>
              </p:cNvSpPr>
              <p:nvPr/>
            </p:nvSpPr>
            <p:spPr bwMode="auto">
              <a:xfrm>
                <a:off x="1974" y="3216"/>
                <a:ext cx="230" cy="254"/>
              </a:xfrm>
              <a:prstGeom prst="line">
                <a:avLst/>
              </a:prstGeom>
              <a:noFill/>
              <a:ln w="20066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3" name="Line 1115"/>
              <p:cNvSpPr>
                <a:spLocks noChangeShapeType="1"/>
              </p:cNvSpPr>
              <p:nvPr/>
            </p:nvSpPr>
            <p:spPr bwMode="auto">
              <a:xfrm flipH="1" flipV="1">
                <a:off x="1869" y="3216"/>
                <a:ext cx="315" cy="396"/>
              </a:xfrm>
              <a:prstGeom prst="line">
                <a:avLst/>
              </a:prstGeom>
              <a:noFill/>
              <a:ln w="20066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4" name="Line 1116"/>
              <p:cNvSpPr>
                <a:spLocks noChangeShapeType="1"/>
              </p:cNvSpPr>
              <p:nvPr/>
            </p:nvSpPr>
            <p:spPr bwMode="auto">
              <a:xfrm>
                <a:off x="3868" y="3245"/>
                <a:ext cx="456" cy="57"/>
              </a:xfrm>
              <a:prstGeom prst="line">
                <a:avLst/>
              </a:prstGeom>
              <a:noFill/>
              <a:ln w="20066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5" name="Line 1117"/>
              <p:cNvSpPr>
                <a:spLocks noChangeShapeType="1"/>
              </p:cNvSpPr>
              <p:nvPr/>
            </p:nvSpPr>
            <p:spPr bwMode="auto">
              <a:xfrm flipV="1">
                <a:off x="3869" y="3416"/>
                <a:ext cx="446" cy="69"/>
              </a:xfrm>
              <a:prstGeom prst="line">
                <a:avLst/>
              </a:prstGeom>
              <a:noFill/>
              <a:ln w="20066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6" name="Oval 1118"/>
              <p:cNvSpPr>
                <a:spLocks noChangeArrowheads="1"/>
              </p:cNvSpPr>
              <p:nvPr/>
            </p:nvSpPr>
            <p:spPr bwMode="auto">
              <a:xfrm>
                <a:off x="4307" y="3288"/>
                <a:ext cx="791" cy="156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defTabSz="868363" eaLnBrk="0" hangingPunct="0">
                  <a:buClr>
                    <a:srgbClr val="000000"/>
                  </a:buClr>
                  <a:buSzPct val="90000"/>
                  <a:buFont typeface="StarBats" pitchFamily="2" charset="2"/>
                  <a:buNone/>
                  <a:tabLst>
                    <a:tab pos="687388" algn="l"/>
                    <a:tab pos="1376363" algn="l"/>
                  </a:tabLst>
                </a:pPr>
                <a:r>
                  <a:rPr kumimoji="0" lang="fr-FR" sz="1100"/>
                  <a:t>défaillance</a:t>
                </a:r>
              </a:p>
            </p:txBody>
          </p:sp>
          <p:cxnSp>
            <p:nvCxnSpPr>
              <p:cNvPr id="38947" name="AutoShape 1119"/>
              <p:cNvCxnSpPr>
                <a:cxnSpLocks noChangeShapeType="1"/>
              </p:cNvCxnSpPr>
              <p:nvPr/>
            </p:nvCxnSpPr>
            <p:spPr bwMode="auto">
              <a:xfrm>
                <a:off x="1550" y="2691"/>
                <a:ext cx="1237" cy="235"/>
              </a:xfrm>
              <a:prstGeom prst="bentConnector3">
                <a:avLst>
                  <a:gd name="adj1" fmla="val 100542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</p:cxnSp>
          <p:cxnSp>
            <p:nvCxnSpPr>
              <p:cNvPr id="38948" name="AutoShape 1120"/>
              <p:cNvCxnSpPr>
                <a:cxnSpLocks noChangeShapeType="1"/>
              </p:cNvCxnSpPr>
              <p:nvPr/>
            </p:nvCxnSpPr>
            <p:spPr bwMode="auto">
              <a:xfrm flipH="1" flipV="1">
                <a:off x="768" y="2998"/>
                <a:ext cx="906" cy="418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</p:cxnSp>
          <p:sp>
            <p:nvSpPr>
              <p:cNvPr id="38949" name="Line 1121"/>
              <p:cNvSpPr>
                <a:spLocks noChangeShapeType="1"/>
              </p:cNvSpPr>
              <p:nvPr/>
            </p:nvSpPr>
            <p:spPr bwMode="auto">
              <a:xfrm>
                <a:off x="1303" y="3364"/>
                <a:ext cx="0" cy="1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50" name="Line 1122"/>
              <p:cNvSpPr>
                <a:spLocks noChangeShapeType="1"/>
              </p:cNvSpPr>
              <p:nvPr/>
            </p:nvSpPr>
            <p:spPr bwMode="auto">
              <a:xfrm>
                <a:off x="1883" y="2661"/>
                <a:ext cx="0" cy="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38951" name="AutoShape 1123"/>
              <p:cNvCxnSpPr>
                <a:cxnSpLocks noChangeShapeType="1"/>
              </p:cNvCxnSpPr>
              <p:nvPr/>
            </p:nvCxnSpPr>
            <p:spPr bwMode="auto">
              <a:xfrm flipH="1">
                <a:off x="1550" y="3743"/>
                <a:ext cx="1181" cy="139"/>
              </a:xfrm>
              <a:prstGeom prst="bentConnector3">
                <a:avLst>
                  <a:gd name="adj1" fmla="val -315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lg" len="lg"/>
              </a:ln>
            </p:spPr>
          </p:cxnSp>
          <p:sp>
            <p:nvSpPr>
              <p:cNvPr id="38952" name="Line 1124"/>
              <p:cNvSpPr>
                <a:spLocks noChangeShapeType="1"/>
              </p:cNvSpPr>
              <p:nvPr/>
            </p:nvSpPr>
            <p:spPr bwMode="auto">
              <a:xfrm>
                <a:off x="2709" y="3810"/>
                <a:ext cx="7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4628" name="Text Box 1076"/>
          <p:cNvSpPr txBox="1">
            <a:spLocks noChangeAspect="1" noChangeArrowheads="1"/>
          </p:cNvSpPr>
          <p:nvPr/>
        </p:nvSpPr>
        <p:spPr bwMode="auto">
          <a:xfrm>
            <a:off x="4586288" y="3498850"/>
            <a:ext cx="3079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buClr>
                <a:srgbClr val="000000"/>
              </a:buClr>
              <a:buSzPct val="135000"/>
              <a:buFont typeface="StarBats" pitchFamily="2" charset="2"/>
              <a:buNone/>
            </a:pPr>
            <a:r>
              <a:rPr kumimoji="0" lang="fr-FR" sz="800"/>
              <a:t>Marche</a:t>
            </a:r>
          </a:p>
        </p:txBody>
      </p:sp>
      <p:sp>
        <p:nvSpPr>
          <p:cNvPr id="24630" name="Text Box 1078"/>
          <p:cNvSpPr txBox="1">
            <a:spLocks noChangeAspect="1" noChangeArrowheads="1"/>
          </p:cNvSpPr>
          <p:nvPr/>
        </p:nvSpPr>
        <p:spPr bwMode="auto">
          <a:xfrm>
            <a:off x="4586288" y="3090863"/>
            <a:ext cx="1746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buClr>
                <a:srgbClr val="000000"/>
              </a:buClr>
              <a:buSzPct val="135000"/>
              <a:buFont typeface="StarBats" pitchFamily="2" charset="2"/>
              <a:buNone/>
            </a:pPr>
            <a:r>
              <a:rPr kumimoji="0" lang="fr-FR" sz="800"/>
              <a:t>Test</a:t>
            </a:r>
          </a:p>
        </p:txBody>
      </p:sp>
      <p:grpSp>
        <p:nvGrpSpPr>
          <p:cNvPr id="8" name="Group 1088"/>
          <p:cNvGrpSpPr>
            <a:grpSpLocks/>
          </p:cNvGrpSpPr>
          <p:nvPr/>
        </p:nvGrpSpPr>
        <p:grpSpPr bwMode="auto">
          <a:xfrm>
            <a:off x="3179763" y="3165475"/>
            <a:ext cx="1260475" cy="327025"/>
            <a:chOff x="1938" y="1991"/>
            <a:chExt cx="785" cy="204"/>
          </a:xfrm>
        </p:grpSpPr>
        <p:sp>
          <p:nvSpPr>
            <p:cNvPr id="38930" name="AutoShape 1038"/>
            <p:cNvSpPr>
              <a:spLocks noChangeAspect="1" noChangeArrowheads="1"/>
            </p:cNvSpPr>
            <p:nvPr/>
          </p:nvSpPr>
          <p:spPr bwMode="auto">
            <a:xfrm>
              <a:off x="1938" y="1991"/>
              <a:ext cx="785" cy="204"/>
            </a:xfrm>
            <a:prstGeom prst="roundRect">
              <a:avLst>
                <a:gd name="adj" fmla="val 440"/>
              </a:avLst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31" name="Text Box 1048"/>
            <p:cNvSpPr txBox="1">
              <a:spLocks noChangeAspect="1" noChangeArrowheads="1"/>
            </p:cNvSpPr>
            <p:nvPr/>
          </p:nvSpPr>
          <p:spPr bwMode="auto">
            <a:xfrm>
              <a:off x="2112" y="2016"/>
              <a:ext cx="40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buClr>
                  <a:srgbClr val="000000"/>
                </a:buClr>
                <a:buSzPct val="77000"/>
                <a:buFont typeface="StarBats" pitchFamily="2" charset="2"/>
                <a:buNone/>
                <a:tabLst>
                  <a:tab pos="723900" algn="l"/>
                </a:tabLst>
              </a:pPr>
              <a:r>
                <a:rPr kumimoji="0" lang="fr-FR" sz="1200"/>
                <a:t>Etat initial</a:t>
              </a:r>
              <a:endParaRPr kumimoji="0" lang="fr-FR" sz="1400"/>
            </a:p>
          </p:txBody>
        </p:sp>
      </p:grpSp>
      <p:sp>
        <p:nvSpPr>
          <p:cNvPr id="24631" name="Text Box 1079"/>
          <p:cNvSpPr txBox="1">
            <a:spLocks noChangeAspect="1" noChangeArrowheads="1"/>
          </p:cNvSpPr>
          <p:nvPr/>
        </p:nvSpPr>
        <p:spPr bwMode="auto">
          <a:xfrm>
            <a:off x="7246938" y="3773488"/>
            <a:ext cx="136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buClr>
                <a:srgbClr val="000000"/>
              </a:buClr>
              <a:buSzPct val="135000"/>
              <a:buFont typeface="StarBats" pitchFamily="2" charset="2"/>
              <a:buNone/>
            </a:pPr>
            <a:r>
              <a:rPr kumimoji="0" lang="fr-FR" sz="800"/>
              <a:t>Fin</a:t>
            </a:r>
            <a:endParaRPr kumimoji="0" lang="fr-FR" sz="800">
              <a:solidFill>
                <a:schemeClr val="tx1"/>
              </a:solidFill>
            </a:endParaRPr>
          </a:p>
        </p:txBody>
      </p:sp>
      <p:sp>
        <p:nvSpPr>
          <p:cNvPr id="9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27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9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9" grpId="0" autoUpdateAnimBg="0"/>
      <p:bldP spid="24632" grpId="0" autoUpdateAnimBg="0"/>
      <p:bldP spid="24627" grpId="0" autoUpdateAnimBg="0"/>
      <p:bldP spid="24628" grpId="0" autoUpdateAnimBg="0"/>
      <p:bldP spid="24630" grpId="0" autoUpdateAnimBg="0"/>
      <p:bldP spid="2463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26"/>
          <p:cNvSpPr>
            <a:spLocks noChangeArrowheads="1"/>
          </p:cNvSpPr>
          <p:nvPr/>
        </p:nvSpPr>
        <p:spPr bwMode="auto">
          <a:xfrm>
            <a:off x="1219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Le GEMMA-Q en 3D fictif</a:t>
            </a:r>
          </a:p>
        </p:txBody>
      </p:sp>
      <p:pic>
        <p:nvPicPr>
          <p:cNvPr id="39940" name="Picture 1027" descr="C:\Documents and Settings\jean\Mes documents\_etudes\articles\AIP_Nantes_18-19_1_2007\presentation\gemma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28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295400" y="2286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Expériences et applications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1143000" y="990600"/>
            <a:ext cx="8991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sz="2800">
              <a:latin typeface="Arial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>
                <a:latin typeface="Arial" charset="0"/>
                <a:hlinkClick r:id="rId2"/>
              </a:rPr>
              <a:t>Miabot Arena</a:t>
            </a:r>
            <a:endParaRPr kumimoji="0" lang="fr-FR">
              <a:latin typeface="Arial" charset="0"/>
            </a:endParaRPr>
          </a:p>
          <a:p>
            <a:pPr marL="742950" lvl="1" indent="-285750" algn="l">
              <a:lnSpc>
                <a:spcPct val="70000"/>
              </a:lnSpc>
              <a:spcBef>
                <a:spcPct val="10000"/>
              </a:spcBef>
              <a:buClr>
                <a:srgbClr val="CC0000"/>
              </a:buClr>
              <a:buSzPct val="70000"/>
              <a:buFont typeface="Wingdings" pitchFamily="2" charset="2"/>
              <a:buNone/>
            </a:pPr>
            <a:endParaRPr kumimoji="0" lang="fr-FR">
              <a:latin typeface="Arial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>
                <a:latin typeface="Arial" charset="0"/>
                <a:hlinkClick r:id="rId3"/>
              </a:rPr>
              <a:t>ARITI</a:t>
            </a:r>
            <a:endParaRPr kumimoji="0" lang="fr-FR" sz="2800">
              <a:latin typeface="Arial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sz="2800">
              <a:latin typeface="Arial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>
                <a:latin typeface="Arial" charset="0"/>
                <a:hlinkClick r:id="rId4"/>
              </a:rPr>
              <a:t>Train en ligne</a:t>
            </a:r>
            <a:endParaRPr kumimoji="0" lang="fr-FR" sz="2800">
              <a:latin typeface="Arial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sz="2800">
              <a:latin typeface="Arial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>
                <a:latin typeface="Arial" charset="0"/>
                <a:hlinkClick r:id="rId5"/>
              </a:rPr>
              <a:t>TP en ligne</a:t>
            </a:r>
            <a:endParaRPr kumimoji="0" lang="fr-FR" sz="2800">
              <a:latin typeface="Arial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sz="2800">
              <a:latin typeface="Arial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>
                <a:latin typeface="Arial" charset="0"/>
              </a:rPr>
              <a:t>AIP Nantes pays de Loire, Nancy Lorraine</a:t>
            </a: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sz="2800">
              <a:latin typeface="Arial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>
                <a:latin typeface="Arial" charset="0"/>
                <a:hlinkClick r:id="rId6"/>
              </a:rPr>
              <a:t>Télérobot Australien</a:t>
            </a:r>
            <a:endParaRPr kumimoji="0" lang="fr-FR" sz="2800">
              <a:latin typeface="Arial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sz="2800">
              <a:latin typeface="Arial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2800">
                <a:latin typeface="Arial" charset="0"/>
                <a:hlinkClick r:id="rId7"/>
              </a:rPr>
              <a:t>NASA </a:t>
            </a:r>
            <a:r>
              <a:rPr kumimoji="0" lang="en-US">
                <a:latin typeface="Arial" charset="0"/>
                <a:hlinkClick r:id="rId7"/>
              </a:rPr>
              <a:t>Space Telerobotics program</a:t>
            </a:r>
            <a:endParaRPr kumimoji="0" lang="fr-FR">
              <a:latin typeface="Arial" charset="0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29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2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6"/>
          <p:cNvSpPr>
            <a:spLocks noChangeArrowheads="1"/>
          </p:cNvSpPr>
          <p:nvPr/>
        </p:nvSpPr>
        <p:spPr bwMode="auto">
          <a:xfrm>
            <a:off x="1066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Problématique générale</a:t>
            </a:r>
          </a:p>
        </p:txBody>
      </p:sp>
      <p:sp>
        <p:nvSpPr>
          <p:cNvPr id="157699" name="Rectangle 1027"/>
          <p:cNvSpPr>
            <a:spLocks noChangeArrowheads="1"/>
          </p:cNvSpPr>
          <p:nvPr/>
        </p:nvSpPr>
        <p:spPr bwMode="auto">
          <a:xfrm>
            <a:off x="857250" y="3657600"/>
            <a:ext cx="180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Coûts</a:t>
            </a:r>
          </a:p>
        </p:txBody>
      </p:sp>
      <p:sp>
        <p:nvSpPr>
          <p:cNvPr id="157700" name="Line 1028"/>
          <p:cNvSpPr>
            <a:spLocks noChangeShapeType="1"/>
          </p:cNvSpPr>
          <p:nvPr/>
        </p:nvSpPr>
        <p:spPr bwMode="auto">
          <a:xfrm flipV="1">
            <a:off x="3970338" y="2981325"/>
            <a:ext cx="457200" cy="304800"/>
          </a:xfrm>
          <a:prstGeom prst="line">
            <a:avLst/>
          </a:prstGeom>
          <a:noFill/>
          <a:ln w="25400">
            <a:solidFill>
              <a:srgbClr val="000008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57701" name="Line 1029"/>
          <p:cNvSpPr>
            <a:spLocks noChangeShapeType="1"/>
          </p:cNvSpPr>
          <p:nvPr/>
        </p:nvSpPr>
        <p:spPr bwMode="auto">
          <a:xfrm>
            <a:off x="2411413" y="3787775"/>
            <a:ext cx="339725" cy="361950"/>
          </a:xfrm>
          <a:prstGeom prst="line">
            <a:avLst/>
          </a:prstGeom>
          <a:noFill/>
          <a:ln w="25400">
            <a:solidFill>
              <a:srgbClr val="000008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57702" name="Rectangle 1030"/>
          <p:cNvSpPr>
            <a:spLocks noChangeArrowheads="1"/>
          </p:cNvSpPr>
          <p:nvPr/>
        </p:nvSpPr>
        <p:spPr bwMode="auto">
          <a:xfrm>
            <a:off x="838200" y="2867025"/>
            <a:ext cx="3352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Valeur ajoutée </a:t>
            </a:r>
          </a:p>
        </p:txBody>
      </p:sp>
      <p:sp>
        <p:nvSpPr>
          <p:cNvPr id="157703" name="Rectangle 1031"/>
          <p:cNvSpPr>
            <a:spLocks noChangeArrowheads="1"/>
          </p:cNvSpPr>
          <p:nvPr/>
        </p:nvSpPr>
        <p:spPr bwMode="auto">
          <a:xfrm>
            <a:off x="838200" y="4419600"/>
            <a:ext cx="7467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Transformer le temps en valeur</a:t>
            </a:r>
          </a:p>
        </p:txBody>
      </p:sp>
      <p:sp>
        <p:nvSpPr>
          <p:cNvPr id="157704" name="Rectangle 1032"/>
          <p:cNvSpPr>
            <a:spLocks noChangeArrowheads="1"/>
          </p:cNvSpPr>
          <p:nvPr/>
        </p:nvSpPr>
        <p:spPr bwMode="auto">
          <a:xfrm>
            <a:off x="838200" y="5005388"/>
            <a:ext cx="8305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 dirty="0">
                <a:latin typeface="Arial" charset="0"/>
              </a:rPr>
              <a:t>Développement durable</a:t>
            </a:r>
            <a:br>
              <a:rPr kumimoji="0" lang="fr-FR" sz="3200" dirty="0">
                <a:latin typeface="Arial" charset="0"/>
              </a:rPr>
            </a:br>
            <a:r>
              <a:rPr kumimoji="0" lang="fr-FR" sz="3200" dirty="0">
                <a:latin typeface="Arial" charset="0"/>
              </a:rPr>
              <a:t>Préférer la transmission d ’information au déplacement des personnes ou de matière</a:t>
            </a:r>
          </a:p>
        </p:txBody>
      </p:sp>
      <p:sp>
        <p:nvSpPr>
          <p:cNvPr id="23562" name="Rectangle 1033"/>
          <p:cNvSpPr>
            <a:spLocks noChangeArrowheads="1"/>
          </p:cNvSpPr>
          <p:nvPr/>
        </p:nvSpPr>
        <p:spPr bwMode="auto">
          <a:xfrm>
            <a:off x="838200" y="1066800"/>
            <a:ext cx="8001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IST : partout et en permanence un accès naturel aux technologies de la société de l’information pour tous</a:t>
            </a:r>
          </a:p>
        </p:txBody>
      </p:sp>
      <p:grpSp>
        <p:nvGrpSpPr>
          <p:cNvPr id="23564" name="Groupe 61"/>
          <p:cNvGrpSpPr>
            <a:grpSpLocks/>
          </p:cNvGrpSpPr>
          <p:nvPr/>
        </p:nvGrpSpPr>
        <p:grpSpPr bwMode="auto">
          <a:xfrm>
            <a:off x="3633788" y="2205038"/>
            <a:ext cx="5546725" cy="2068512"/>
            <a:chOff x="3633626" y="2451100"/>
            <a:chExt cx="5546886" cy="2068562"/>
          </a:xfrm>
        </p:grpSpPr>
        <p:sp>
          <p:nvSpPr>
            <p:cNvPr id="23566" name="Rectangle 305"/>
            <p:cNvSpPr>
              <a:spLocks noChangeArrowheads="1"/>
            </p:cNvSpPr>
            <p:nvPr/>
          </p:nvSpPr>
          <p:spPr bwMode="auto">
            <a:xfrm>
              <a:off x="5689525" y="2835275"/>
              <a:ext cx="1524000" cy="1209675"/>
            </a:xfrm>
            <a:prstGeom prst="rect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67" name="Line 306"/>
            <p:cNvSpPr>
              <a:spLocks noChangeShapeType="1"/>
            </p:cNvSpPr>
            <p:nvPr/>
          </p:nvSpPr>
          <p:spPr bwMode="auto">
            <a:xfrm>
              <a:off x="6146725" y="2835275"/>
              <a:ext cx="0" cy="0"/>
            </a:xfrm>
            <a:prstGeom prst="line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3568" name="AutoShape 307"/>
            <p:cNvCxnSpPr>
              <a:cxnSpLocks noChangeShapeType="1"/>
              <a:stCxn id="23566" idx="0"/>
            </p:cNvCxnSpPr>
            <p:nvPr/>
          </p:nvCxnSpPr>
          <p:spPr bwMode="auto">
            <a:xfrm>
              <a:off x="6451525" y="2835275"/>
              <a:ext cx="0" cy="1673845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</p:cxnSp>
        <p:cxnSp>
          <p:nvCxnSpPr>
            <p:cNvPr id="23569" name="AutoShape 308"/>
            <p:cNvCxnSpPr>
              <a:cxnSpLocks noChangeShapeType="1"/>
            </p:cNvCxnSpPr>
            <p:nvPr/>
          </p:nvCxnSpPr>
          <p:spPr bwMode="auto">
            <a:xfrm>
              <a:off x="5689525" y="3435350"/>
              <a:ext cx="2235275" cy="0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</p:cxnSp>
        <p:sp>
          <p:nvSpPr>
            <p:cNvPr id="23570" name="Text Box 309"/>
            <p:cNvSpPr txBox="1">
              <a:spLocks noChangeArrowheads="1"/>
            </p:cNvSpPr>
            <p:nvPr/>
          </p:nvSpPr>
          <p:spPr bwMode="auto">
            <a:xfrm>
              <a:off x="5908760" y="2451100"/>
              <a:ext cx="423522" cy="46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H</a:t>
              </a:r>
            </a:p>
          </p:txBody>
        </p:sp>
        <p:sp>
          <p:nvSpPr>
            <p:cNvPr id="23571" name="Text Box 310"/>
            <p:cNvSpPr txBox="1">
              <a:spLocks noChangeArrowheads="1"/>
            </p:cNvSpPr>
            <p:nvPr/>
          </p:nvSpPr>
          <p:spPr bwMode="auto">
            <a:xfrm>
              <a:off x="6646699" y="2451100"/>
              <a:ext cx="474818" cy="46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M</a:t>
              </a:r>
            </a:p>
          </p:txBody>
        </p:sp>
        <p:sp>
          <p:nvSpPr>
            <p:cNvPr id="23572" name="Text Box 311"/>
            <p:cNvSpPr txBox="1">
              <a:spLocks noChangeArrowheads="1"/>
            </p:cNvSpPr>
            <p:nvPr/>
          </p:nvSpPr>
          <p:spPr bwMode="auto">
            <a:xfrm>
              <a:off x="4561731" y="2908300"/>
              <a:ext cx="1191374" cy="46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H</a:t>
              </a:r>
              <a:r>
                <a:rPr lang="fr-FR"/>
                <a:t>umain</a:t>
              </a:r>
            </a:p>
          </p:txBody>
        </p:sp>
        <p:sp>
          <p:nvSpPr>
            <p:cNvPr id="23573" name="Text Box 312"/>
            <p:cNvSpPr txBox="1">
              <a:spLocks noChangeArrowheads="1"/>
            </p:cNvSpPr>
            <p:nvPr/>
          </p:nvSpPr>
          <p:spPr bwMode="auto">
            <a:xfrm>
              <a:off x="4489721" y="3517900"/>
              <a:ext cx="1276334" cy="46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M</a:t>
              </a:r>
              <a:r>
                <a:rPr lang="fr-FR"/>
                <a:t>achine</a:t>
              </a:r>
            </a:p>
          </p:txBody>
        </p:sp>
        <p:sp>
          <p:nvSpPr>
            <p:cNvPr id="23574" name="Text Box 313"/>
            <p:cNvSpPr txBox="1">
              <a:spLocks noChangeArrowheads="1"/>
            </p:cNvSpPr>
            <p:nvPr/>
          </p:nvSpPr>
          <p:spPr bwMode="auto">
            <a:xfrm>
              <a:off x="5670475" y="2908300"/>
              <a:ext cx="784203" cy="46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i="1"/>
                <a:t>H2H</a:t>
              </a:r>
            </a:p>
          </p:txBody>
        </p:sp>
        <p:sp>
          <p:nvSpPr>
            <p:cNvPr id="23575" name="Text Box 314"/>
            <p:cNvSpPr txBox="1">
              <a:spLocks noChangeArrowheads="1"/>
            </p:cNvSpPr>
            <p:nvPr/>
          </p:nvSpPr>
          <p:spPr bwMode="auto">
            <a:xfrm>
              <a:off x="6394375" y="2908300"/>
              <a:ext cx="860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H2M</a:t>
              </a:r>
            </a:p>
          </p:txBody>
        </p:sp>
        <p:sp>
          <p:nvSpPr>
            <p:cNvPr id="23576" name="Text Box 315"/>
            <p:cNvSpPr txBox="1">
              <a:spLocks noChangeArrowheads="1"/>
            </p:cNvSpPr>
            <p:nvPr/>
          </p:nvSpPr>
          <p:spPr bwMode="auto">
            <a:xfrm>
              <a:off x="5648250" y="3517900"/>
              <a:ext cx="860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M2H</a:t>
              </a:r>
            </a:p>
          </p:txBody>
        </p:sp>
        <p:sp>
          <p:nvSpPr>
            <p:cNvPr id="23577" name="Text Box 316"/>
            <p:cNvSpPr txBox="1">
              <a:spLocks noChangeArrowheads="1"/>
            </p:cNvSpPr>
            <p:nvPr/>
          </p:nvSpPr>
          <p:spPr bwMode="auto">
            <a:xfrm>
              <a:off x="6365148" y="3517900"/>
              <a:ext cx="918857" cy="46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M2M</a:t>
              </a:r>
            </a:p>
          </p:txBody>
        </p:sp>
        <p:sp>
          <p:nvSpPr>
            <p:cNvPr id="23578" name="Text Box 319"/>
            <p:cNvSpPr txBox="1">
              <a:spLocks noChangeArrowheads="1"/>
            </p:cNvSpPr>
            <p:nvPr/>
          </p:nvSpPr>
          <p:spPr bwMode="auto">
            <a:xfrm>
              <a:off x="7970837" y="3206750"/>
              <a:ext cx="4206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H</a:t>
              </a:r>
            </a:p>
          </p:txBody>
        </p:sp>
        <p:sp>
          <p:nvSpPr>
            <p:cNvPr id="23579" name="Text Box 320"/>
            <p:cNvSpPr txBox="1">
              <a:spLocks noChangeArrowheads="1"/>
            </p:cNvSpPr>
            <p:nvPr/>
          </p:nvSpPr>
          <p:spPr bwMode="auto">
            <a:xfrm>
              <a:off x="8709025" y="3206750"/>
              <a:ext cx="4714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M</a:t>
              </a:r>
            </a:p>
          </p:txBody>
        </p:sp>
        <p:sp>
          <p:nvSpPr>
            <p:cNvPr id="23580" name="Freeform 323"/>
            <p:cNvSpPr>
              <a:spLocks/>
            </p:cNvSpPr>
            <p:nvPr/>
          </p:nvSpPr>
          <p:spPr bwMode="auto">
            <a:xfrm>
              <a:off x="8335950" y="3243033"/>
              <a:ext cx="457199" cy="76200"/>
            </a:xfrm>
            <a:custGeom>
              <a:avLst/>
              <a:gdLst>
                <a:gd name="T0" fmla="*/ 0 w 288"/>
                <a:gd name="T1" fmla="*/ 2147483647 h 96"/>
                <a:gd name="T2" fmla="*/ 2147483647 w 288"/>
                <a:gd name="T3" fmla="*/ 0 h 96"/>
                <a:gd name="T4" fmla="*/ 2147483647 w 288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64" y="80"/>
                    <a:pt x="288" y="96"/>
                  </a:cubicBezTo>
                </a:path>
              </a:pathLst>
            </a:custGeom>
            <a:noFill/>
            <a:ln w="6350" cap="flat" cmpd="sng">
              <a:solidFill>
                <a:srgbClr val="000008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81" name="Freeform 324"/>
            <p:cNvSpPr>
              <a:spLocks/>
            </p:cNvSpPr>
            <p:nvPr/>
          </p:nvSpPr>
          <p:spPr bwMode="auto">
            <a:xfrm flipV="1">
              <a:off x="8314229" y="3393405"/>
              <a:ext cx="457199" cy="65658"/>
            </a:xfrm>
            <a:custGeom>
              <a:avLst/>
              <a:gdLst>
                <a:gd name="T0" fmla="*/ 2147483647 w 288"/>
                <a:gd name="T1" fmla="*/ 0 h 96"/>
                <a:gd name="T2" fmla="*/ 2147483647 w 288"/>
                <a:gd name="T3" fmla="*/ 2147483647 h 96"/>
                <a:gd name="T4" fmla="*/ 0 w 288"/>
                <a:gd name="T5" fmla="*/ 0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288" y="0"/>
                  </a:moveTo>
                  <a:cubicBezTo>
                    <a:pt x="240" y="48"/>
                    <a:pt x="192" y="96"/>
                    <a:pt x="144" y="96"/>
                  </a:cubicBezTo>
                  <a:cubicBezTo>
                    <a:pt x="96" y="96"/>
                    <a:pt x="24" y="16"/>
                    <a:pt x="0" y="0"/>
                  </a:cubicBezTo>
                </a:path>
              </a:pathLst>
            </a:custGeom>
            <a:noFill/>
            <a:ln w="50800" cap="flat" cmpd="sng">
              <a:solidFill>
                <a:srgbClr val="000008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82" name="Text Box 320"/>
            <p:cNvSpPr txBox="1">
              <a:spLocks noChangeArrowheads="1"/>
            </p:cNvSpPr>
            <p:nvPr/>
          </p:nvSpPr>
          <p:spPr bwMode="auto">
            <a:xfrm>
              <a:off x="8398904" y="3816350"/>
              <a:ext cx="3898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E</a:t>
              </a:r>
            </a:p>
          </p:txBody>
        </p:sp>
        <p:sp>
          <p:nvSpPr>
            <p:cNvPr id="23583" name="Freeform 323"/>
            <p:cNvSpPr>
              <a:spLocks/>
            </p:cNvSpPr>
            <p:nvPr/>
          </p:nvSpPr>
          <p:spPr bwMode="auto">
            <a:xfrm rot="7364200">
              <a:off x="8717485" y="3826078"/>
              <a:ext cx="457200" cy="76200"/>
            </a:xfrm>
            <a:custGeom>
              <a:avLst/>
              <a:gdLst>
                <a:gd name="T0" fmla="*/ 0 w 288"/>
                <a:gd name="T1" fmla="*/ 2147483647 h 96"/>
                <a:gd name="T2" fmla="*/ 2147483647 w 288"/>
                <a:gd name="T3" fmla="*/ 0 h 96"/>
                <a:gd name="T4" fmla="*/ 2147483647 w 288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64" y="80"/>
                    <a:pt x="288" y="96"/>
                  </a:cubicBezTo>
                </a:path>
              </a:pathLst>
            </a:custGeom>
            <a:noFill/>
            <a:ln w="38100" cap="flat" cmpd="sng">
              <a:solidFill>
                <a:srgbClr val="000008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84" name="Freeform 324"/>
            <p:cNvSpPr>
              <a:spLocks/>
            </p:cNvSpPr>
            <p:nvPr/>
          </p:nvSpPr>
          <p:spPr bwMode="auto">
            <a:xfrm rot="7711081" flipV="1">
              <a:off x="8605923" y="3722891"/>
              <a:ext cx="457200" cy="45720"/>
            </a:xfrm>
            <a:custGeom>
              <a:avLst/>
              <a:gdLst>
                <a:gd name="T0" fmla="*/ 2147483647 w 288"/>
                <a:gd name="T1" fmla="*/ 0 h 96"/>
                <a:gd name="T2" fmla="*/ 2147483647 w 288"/>
                <a:gd name="T3" fmla="*/ 2147483647 h 96"/>
                <a:gd name="T4" fmla="*/ 0 w 288"/>
                <a:gd name="T5" fmla="*/ 0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288" y="0"/>
                  </a:moveTo>
                  <a:cubicBezTo>
                    <a:pt x="240" y="48"/>
                    <a:pt x="192" y="96"/>
                    <a:pt x="144" y="96"/>
                  </a:cubicBezTo>
                  <a:cubicBezTo>
                    <a:pt x="96" y="96"/>
                    <a:pt x="24" y="16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rgbClr val="000008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85" name="Freeform 324"/>
            <p:cNvSpPr>
              <a:spLocks/>
            </p:cNvSpPr>
            <p:nvPr/>
          </p:nvSpPr>
          <p:spPr bwMode="auto">
            <a:xfrm rot="3271385">
              <a:off x="7999224" y="3757923"/>
              <a:ext cx="457200" cy="76200"/>
            </a:xfrm>
            <a:custGeom>
              <a:avLst/>
              <a:gdLst>
                <a:gd name="T0" fmla="*/ 2147483647 w 288"/>
                <a:gd name="T1" fmla="*/ 0 h 96"/>
                <a:gd name="T2" fmla="*/ 2147483647 w 288"/>
                <a:gd name="T3" fmla="*/ 2147483647 h 96"/>
                <a:gd name="T4" fmla="*/ 0 w 288"/>
                <a:gd name="T5" fmla="*/ 0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288" y="0"/>
                  </a:moveTo>
                  <a:cubicBezTo>
                    <a:pt x="240" y="48"/>
                    <a:pt x="192" y="96"/>
                    <a:pt x="144" y="96"/>
                  </a:cubicBezTo>
                  <a:cubicBezTo>
                    <a:pt x="96" y="96"/>
                    <a:pt x="24" y="16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8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86" name="Freeform 323"/>
            <p:cNvSpPr>
              <a:spLocks/>
            </p:cNvSpPr>
            <p:nvPr/>
          </p:nvSpPr>
          <p:spPr bwMode="auto">
            <a:xfrm rot="3455441" flipV="1">
              <a:off x="8134770" y="3706725"/>
              <a:ext cx="457200" cy="74744"/>
            </a:xfrm>
            <a:custGeom>
              <a:avLst/>
              <a:gdLst>
                <a:gd name="T0" fmla="*/ 0 w 288"/>
                <a:gd name="T1" fmla="*/ 2147483647 h 96"/>
                <a:gd name="T2" fmla="*/ 2147483647 w 288"/>
                <a:gd name="T3" fmla="*/ 0 h 96"/>
                <a:gd name="T4" fmla="*/ 2147483647 w 288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64" y="80"/>
                    <a:pt x="288" y="96"/>
                  </a:cubicBezTo>
                </a:path>
              </a:pathLst>
            </a:custGeom>
            <a:noFill/>
            <a:ln w="6350" cap="flat" cmpd="sng">
              <a:solidFill>
                <a:srgbClr val="000008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87" name="Text Box 309"/>
            <p:cNvSpPr txBox="1">
              <a:spLocks noChangeArrowheads="1"/>
            </p:cNvSpPr>
            <p:nvPr/>
          </p:nvSpPr>
          <p:spPr bwMode="auto">
            <a:xfrm>
              <a:off x="7343005" y="2467744"/>
              <a:ext cx="389857" cy="46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E</a:t>
              </a:r>
            </a:p>
          </p:txBody>
        </p:sp>
        <p:sp>
          <p:nvSpPr>
            <p:cNvPr id="23588" name="Text Box 309"/>
            <p:cNvSpPr txBox="1">
              <a:spLocks noChangeArrowheads="1"/>
            </p:cNvSpPr>
            <p:nvPr/>
          </p:nvSpPr>
          <p:spPr bwMode="auto">
            <a:xfrm>
              <a:off x="3633626" y="4047182"/>
              <a:ext cx="2156399" cy="46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E</a:t>
              </a:r>
              <a:r>
                <a:rPr lang="fr-FR"/>
                <a:t>nvironnement</a:t>
              </a:r>
            </a:p>
          </p:txBody>
        </p:sp>
        <p:sp>
          <p:nvSpPr>
            <p:cNvPr id="23589" name="Text Box 313"/>
            <p:cNvSpPr txBox="1">
              <a:spLocks noChangeArrowheads="1"/>
            </p:cNvSpPr>
            <p:nvPr/>
          </p:nvSpPr>
          <p:spPr bwMode="auto">
            <a:xfrm>
              <a:off x="7192971" y="2908300"/>
              <a:ext cx="748936" cy="46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i="1"/>
                <a:t>H2E</a:t>
              </a:r>
            </a:p>
          </p:txBody>
        </p:sp>
        <p:sp>
          <p:nvSpPr>
            <p:cNvPr id="23590" name="Text Box 313"/>
            <p:cNvSpPr txBox="1">
              <a:spLocks noChangeArrowheads="1"/>
            </p:cNvSpPr>
            <p:nvPr/>
          </p:nvSpPr>
          <p:spPr bwMode="auto">
            <a:xfrm>
              <a:off x="7164288" y="4047455"/>
              <a:ext cx="7136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i="1"/>
                <a:t>E2E</a:t>
              </a:r>
            </a:p>
          </p:txBody>
        </p:sp>
        <p:sp>
          <p:nvSpPr>
            <p:cNvPr id="23591" name="Text Box 313"/>
            <p:cNvSpPr txBox="1">
              <a:spLocks noChangeArrowheads="1"/>
            </p:cNvSpPr>
            <p:nvPr/>
          </p:nvSpPr>
          <p:spPr bwMode="auto">
            <a:xfrm>
              <a:off x="5688126" y="4044950"/>
              <a:ext cx="7489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i="1"/>
                <a:t>E2H</a:t>
              </a:r>
            </a:p>
          </p:txBody>
        </p:sp>
        <p:sp>
          <p:nvSpPr>
            <p:cNvPr id="23592" name="Text Box 313"/>
            <p:cNvSpPr txBox="1">
              <a:spLocks noChangeArrowheads="1"/>
            </p:cNvSpPr>
            <p:nvPr/>
          </p:nvSpPr>
          <p:spPr bwMode="auto">
            <a:xfrm>
              <a:off x="6409045" y="4047182"/>
              <a:ext cx="8338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E2M</a:t>
              </a:r>
            </a:p>
          </p:txBody>
        </p:sp>
        <p:sp>
          <p:nvSpPr>
            <p:cNvPr id="23593" name="Text Box 313"/>
            <p:cNvSpPr txBox="1">
              <a:spLocks noChangeArrowheads="1"/>
            </p:cNvSpPr>
            <p:nvPr/>
          </p:nvSpPr>
          <p:spPr bwMode="auto">
            <a:xfrm>
              <a:off x="7178489" y="3501465"/>
              <a:ext cx="8338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M2E</a:t>
              </a:r>
            </a:p>
          </p:txBody>
        </p:sp>
        <p:cxnSp>
          <p:nvCxnSpPr>
            <p:cNvPr id="23594" name="AutoShape 308"/>
            <p:cNvCxnSpPr>
              <a:cxnSpLocks noChangeShapeType="1"/>
            </p:cNvCxnSpPr>
            <p:nvPr/>
          </p:nvCxnSpPr>
          <p:spPr bwMode="auto">
            <a:xfrm>
              <a:off x="5700637" y="4501852"/>
              <a:ext cx="2224163" cy="0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</p:cxnSp>
        <p:cxnSp>
          <p:nvCxnSpPr>
            <p:cNvPr id="23595" name="AutoShape 308"/>
            <p:cNvCxnSpPr>
              <a:cxnSpLocks noChangeShapeType="1"/>
            </p:cNvCxnSpPr>
            <p:nvPr/>
          </p:nvCxnSpPr>
          <p:spPr bwMode="auto">
            <a:xfrm>
              <a:off x="5721101" y="4044950"/>
              <a:ext cx="2203699" cy="2505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</p:cxnSp>
        <p:cxnSp>
          <p:nvCxnSpPr>
            <p:cNvPr id="23596" name="AutoShape 308"/>
            <p:cNvCxnSpPr>
              <a:cxnSpLocks noChangeShapeType="1"/>
            </p:cNvCxnSpPr>
            <p:nvPr/>
          </p:nvCxnSpPr>
          <p:spPr bwMode="auto">
            <a:xfrm>
              <a:off x="5673650" y="2835275"/>
              <a:ext cx="2235275" cy="0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</p:cxnSp>
        <p:sp>
          <p:nvSpPr>
            <p:cNvPr id="23597" name="Line 306"/>
            <p:cNvSpPr>
              <a:spLocks noChangeShapeType="1"/>
            </p:cNvSpPr>
            <p:nvPr/>
          </p:nvSpPr>
          <p:spPr bwMode="auto">
            <a:xfrm>
              <a:off x="7613649" y="2814361"/>
              <a:ext cx="0" cy="0"/>
            </a:xfrm>
            <a:prstGeom prst="line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3598" name="AutoShape 307"/>
            <p:cNvCxnSpPr>
              <a:cxnSpLocks noChangeShapeType="1"/>
            </p:cNvCxnSpPr>
            <p:nvPr/>
          </p:nvCxnSpPr>
          <p:spPr bwMode="auto">
            <a:xfrm flipH="1">
              <a:off x="7918449" y="2835275"/>
              <a:ext cx="6351" cy="1652931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</p:cxnSp>
        <p:sp>
          <p:nvSpPr>
            <p:cNvPr id="23599" name="Line 306"/>
            <p:cNvSpPr>
              <a:spLocks noChangeShapeType="1"/>
            </p:cNvSpPr>
            <p:nvPr/>
          </p:nvSpPr>
          <p:spPr bwMode="auto">
            <a:xfrm>
              <a:off x="6908725" y="2845817"/>
              <a:ext cx="0" cy="0"/>
            </a:xfrm>
            <a:prstGeom prst="line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3600" name="AutoShape 307"/>
            <p:cNvCxnSpPr>
              <a:cxnSpLocks noChangeShapeType="1"/>
            </p:cNvCxnSpPr>
            <p:nvPr/>
          </p:nvCxnSpPr>
          <p:spPr bwMode="auto">
            <a:xfrm>
              <a:off x="7213525" y="2845817"/>
              <a:ext cx="0" cy="1673845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</p:cxnSp>
        <p:sp>
          <p:nvSpPr>
            <p:cNvPr id="23601" name="Line 306"/>
            <p:cNvSpPr>
              <a:spLocks noChangeShapeType="1"/>
            </p:cNvSpPr>
            <p:nvPr/>
          </p:nvSpPr>
          <p:spPr bwMode="auto">
            <a:xfrm>
              <a:off x="5395837" y="2835275"/>
              <a:ext cx="0" cy="0"/>
            </a:xfrm>
            <a:prstGeom prst="line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3602" name="AutoShape 307"/>
            <p:cNvCxnSpPr>
              <a:cxnSpLocks noChangeShapeType="1"/>
            </p:cNvCxnSpPr>
            <p:nvPr/>
          </p:nvCxnSpPr>
          <p:spPr bwMode="auto">
            <a:xfrm>
              <a:off x="5700637" y="2835275"/>
              <a:ext cx="0" cy="1673845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</p:cxnSp>
      </p:grpSp>
      <p:sp>
        <p:nvSpPr>
          <p:cNvPr id="23565" name="Text Box 311"/>
          <p:cNvSpPr txBox="1">
            <a:spLocks noChangeArrowheads="1"/>
          </p:cNvSpPr>
          <p:nvPr/>
        </p:nvSpPr>
        <p:spPr bwMode="auto">
          <a:xfrm>
            <a:off x="6638925" y="4149725"/>
            <a:ext cx="239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Interactions HME</a:t>
            </a:r>
          </a:p>
        </p:txBody>
      </p:sp>
      <p:sp>
        <p:nvSpPr>
          <p:cNvPr id="5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3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5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 advAuto="2000"/>
      <p:bldP spid="157700" grpId="0" animBg="1"/>
      <p:bldP spid="157701" grpId="0" animBg="1"/>
      <p:bldP spid="157702" grpId="0" build="p" autoUpdateAnimBg="0" advAuto="2000"/>
      <p:bldP spid="157703" grpId="0" build="p" autoUpdateAnimBg="0" advAuto="2000"/>
      <p:bldP spid="157704" grpId="0" build="p" autoUpdateAnimBg="0" advAuto="20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001000" cy="723900"/>
          </a:xfrm>
        </p:spPr>
        <p:txBody>
          <a:bodyPr/>
          <a:lstStyle/>
          <a:p>
            <a:pPr eaLnBrk="1" hangingPunct="1"/>
            <a:r>
              <a:rPr lang="en-US" smtClean="0"/>
              <a:t>	“Miabot Arena” </a:t>
            </a:r>
            <a:endParaRPr lang="en-GB" smtClean="0"/>
          </a:p>
        </p:txBody>
      </p:sp>
      <p:pic>
        <p:nvPicPr>
          <p:cNvPr id="41988" name="Picture 8" descr="C:\Documents and Settings\jean\Mes documents\_etudes\articles\aber_wrach_2007\750px-Brestuni-miab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143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30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0963"/>
            <a:ext cx="8158163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31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7188"/>
            <a:ext cx="79248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32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7325"/>
            <a:ext cx="81534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33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14400" y="609600"/>
          <a:ext cx="8077200" cy="5589588"/>
        </p:xfrm>
        <a:graphic>
          <a:graphicData uri="http://schemas.openxmlformats.org/presentationml/2006/ole">
            <p:oleObj spid="_x0000_s8194" name="Photo Editor Photo" r:id="rId4" imgW="10761905" imgH="7447619" progId="MSPhotoEd.3">
              <p:embed/>
            </p:oleObj>
          </a:graphicData>
        </a:graphic>
      </p:graphicFrame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2019 </a:t>
            </a:r>
            <a:r>
              <a:rPr lang="en-GB" dirty="0" smtClean="0"/>
              <a:t>8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34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04800" y="533400"/>
            <a:ext cx="8001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en-US" sz="4400">
                <a:solidFill>
                  <a:srgbClr val="6D4901"/>
                </a:solidFill>
                <a:latin typeface="Arial" charset="0"/>
              </a:rPr>
              <a:t>	ARITI</a:t>
            </a:r>
            <a:endParaRPr kumimoji="0" lang="en-GB" sz="4400">
              <a:solidFill>
                <a:srgbClr val="6D4901"/>
              </a:solidFill>
              <a:latin typeface="Arial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2057400" y="1416050"/>
            <a:ext cx="4418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latin typeface="Arial" charset="0"/>
                <a:hlinkClick r:id="rId2"/>
              </a:rPr>
              <a:t>http://ariti.ibisc.univ-evry.fr/</a:t>
            </a:r>
            <a:endParaRPr lang="fr-FR" sz="2800">
              <a:latin typeface="Arial" charset="0"/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152400" y="2649538"/>
            <a:ext cx="8001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en-US" sz="4400">
                <a:solidFill>
                  <a:srgbClr val="6D4901"/>
                </a:solidFill>
                <a:latin typeface="Arial" charset="0"/>
              </a:rPr>
              <a:t>	Telerobot australien</a:t>
            </a:r>
            <a:endParaRPr kumimoji="0" lang="en-GB" sz="4400">
              <a:solidFill>
                <a:srgbClr val="6D4901"/>
              </a:solidFill>
              <a:latin typeface="Arial" charset="0"/>
            </a:endParaRP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1981200" y="3611563"/>
            <a:ext cx="547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kumimoji="0" lang="fr-FR" sz="2800">
                <a:latin typeface="Arial" charset="0"/>
                <a:hlinkClick r:id="rId3"/>
              </a:rPr>
              <a:t>http://telerobot.mech.uwa.edu.au/</a:t>
            </a:r>
            <a:endParaRPr kumimoji="0" lang="fr-FR" sz="2800">
              <a:latin typeface="Arial" charset="0"/>
            </a:endParaRP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304800" y="4675188"/>
            <a:ext cx="8001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en-US" sz="4400">
                <a:solidFill>
                  <a:srgbClr val="6D4901"/>
                </a:solidFill>
                <a:latin typeface="Arial" charset="0"/>
              </a:rPr>
              <a:t>	Train en ligne</a:t>
            </a:r>
            <a:endParaRPr kumimoji="0" lang="en-GB" sz="4400">
              <a:solidFill>
                <a:srgbClr val="6D4901"/>
              </a:solidFill>
              <a:latin typeface="Arial" charset="0"/>
            </a:endParaRPr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-228600" y="5402263"/>
            <a:ext cx="1036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  <a:hlinkClick r:id="rId4"/>
              </a:rPr>
              <a:t>http://rr.informatik.tu-freiberg.de/index.php?con=home&amp;sel=&amp;lang=eng&amp;js=1&amp;</a:t>
            </a:r>
            <a:endParaRPr lang="en-US" sz="1800">
              <a:latin typeface="Arial" charset="0"/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35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533400"/>
            <a:ext cx="8001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en-US" sz="4400">
                <a:solidFill>
                  <a:srgbClr val="6D4901"/>
                </a:solidFill>
                <a:latin typeface="Arial" charset="0"/>
              </a:rPr>
              <a:t>	TP en ligne</a:t>
            </a:r>
            <a:endParaRPr kumimoji="0" lang="en-GB" sz="4400">
              <a:solidFill>
                <a:srgbClr val="6D4901"/>
              </a:solidFill>
              <a:latin typeface="Arial" charset="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371600" y="1257300"/>
            <a:ext cx="3209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kumimoji="0" lang="fr-FR" sz="2800">
                <a:latin typeface="Arial" charset="0"/>
                <a:hlinkClick r:id="rId2"/>
              </a:rPr>
              <a:t>http://www.tpline.fr/</a:t>
            </a:r>
            <a:endParaRPr kumimoji="0" lang="fr-FR" sz="2800">
              <a:latin typeface="Arial" charset="0"/>
            </a:endParaRP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0" y="2438400"/>
            <a:ext cx="8001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en-US" sz="4400">
                <a:solidFill>
                  <a:srgbClr val="6D4901"/>
                </a:solidFill>
                <a:latin typeface="Arial" charset="0"/>
              </a:rPr>
              <a:t>	AIP </a:t>
            </a:r>
            <a:endParaRPr kumimoji="0" lang="en-GB" sz="4400">
              <a:solidFill>
                <a:srgbClr val="6D4901"/>
              </a:solidFill>
              <a:latin typeface="Arial" charset="0"/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143000" y="3162300"/>
            <a:ext cx="4498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sz="2800">
                <a:latin typeface="Arial" charset="0"/>
                <a:hlinkClick r:id="rId3"/>
              </a:rPr>
              <a:t>http://www.aip-primeca.net/</a:t>
            </a: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990600" y="4495800"/>
            <a:ext cx="799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sz="1800">
                <a:solidFill>
                  <a:schemeClr val="tx1"/>
                </a:solidFill>
                <a:latin typeface="Arial" charset="0"/>
                <a:hlinkClick r:id="rId4"/>
              </a:rPr>
              <a:t>http://www.aip-primeca.net/PôleAIPPRIMECALorraine/tabid/134/Default.aspx</a:t>
            </a:r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990600" y="5267325"/>
            <a:ext cx="603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sz="1800">
                <a:latin typeface="Arial" charset="0"/>
                <a:hlinkClick r:id="rId5"/>
              </a:rPr>
              <a:t>http://www.aip-primeca.net/Portals/0/Robotique-Vision.pdf</a:t>
            </a:r>
            <a:endParaRPr kumimoji="0" lang="fr-FR" sz="1800">
              <a:solidFill>
                <a:schemeClr val="tx1"/>
              </a:solidFill>
              <a:latin typeface="Arial" charset="0"/>
              <a:hlinkClick r:id="rId3"/>
            </a:endParaRPr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1038225" y="6172200"/>
            <a:ext cx="539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sz="1800">
                <a:latin typeface="Arial" charset="0"/>
                <a:hlinkClick r:id="rId6"/>
              </a:rPr>
              <a:t>http://www.aip-primeca.net/Portals/0/Telma%20.pdf</a:t>
            </a:r>
            <a:endParaRPr kumimoji="0" lang="fr-FR">
              <a:solidFill>
                <a:schemeClr val="tx1"/>
              </a:solidFill>
              <a:hlinkClick r:id="rId6"/>
            </a:endParaRP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947738" y="4037013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</a:rPr>
              <a:t>AIP Lorraine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930275" y="4860925"/>
            <a:ext cx="186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</a:rPr>
              <a:t>Robot vision</a:t>
            </a:r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990600" y="5715000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</a:rPr>
              <a:t>Télé maintenance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36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914400" y="3200400"/>
            <a:ext cx="728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" charset="0"/>
                <a:hlinkClick r:id="rId2"/>
              </a:rPr>
              <a:t>http://ranier.oact.hq.nasa.gov/telerobotics_page/realrobots.html</a:t>
            </a:r>
            <a:endParaRPr lang="fr-FR" sz="2000">
              <a:latin typeface="Arial" charset="0"/>
            </a:endParaRP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0" y="1447800"/>
            <a:ext cx="9753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en-US" sz="4400">
                <a:solidFill>
                  <a:srgbClr val="6D4901"/>
                </a:solidFill>
                <a:latin typeface="Arial" charset="0"/>
              </a:rPr>
              <a:t>	NASA </a:t>
            </a:r>
            <a:br>
              <a:rPr kumimoji="0" lang="en-US" sz="4400">
                <a:solidFill>
                  <a:srgbClr val="6D4901"/>
                </a:solidFill>
                <a:latin typeface="Arial" charset="0"/>
              </a:rPr>
            </a:br>
            <a:r>
              <a:rPr kumimoji="0" lang="en-US" sz="4400">
                <a:solidFill>
                  <a:srgbClr val="6D4901"/>
                </a:solidFill>
                <a:latin typeface="Arial" charset="0"/>
              </a:rPr>
              <a:t>        Space Telerobotics program</a:t>
            </a:r>
            <a:endParaRPr kumimoji="0" lang="en-GB" sz="4400">
              <a:solidFill>
                <a:srgbClr val="6D4901"/>
              </a:solidFill>
              <a:latin typeface="Arial" charset="0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37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990600" y="381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CONCLUSIONS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08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/>
              <a:t>Capacité d ’autonomie obligatoire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447800" y="2133600"/>
            <a:ext cx="543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/>
              <a:t>Mesure du RTT indispensable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1435100" y="2895600"/>
            <a:ext cx="5448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/>
              <a:t>Contrôle resserré de l ’énergie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1219200" y="4648200"/>
            <a:ext cx="7383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/>
              <a:t>Étendre la méthode à la robotique mobile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1068388" y="5334000"/>
            <a:ext cx="8075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/>
              <a:t>(le contrôle en vitesse peut être aussi instable)</a:t>
            </a:r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9906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Aller plus loin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38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1371600" y="263683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Auriez-vous des questions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39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838200" y="15240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Milieux hostiles : </a:t>
            </a:r>
            <a:br>
              <a:rPr kumimoji="0" lang="fr-FR" sz="3200">
                <a:latin typeface="Arial" charset="0"/>
              </a:rPr>
            </a:br>
            <a:r>
              <a:rPr kumimoji="0" lang="fr-FR" sz="3200">
                <a:latin typeface="Arial" charset="0"/>
              </a:rPr>
              <a:t>risques nucléaires, chimiques… </a:t>
            </a:r>
            <a:br>
              <a:rPr kumimoji="0" lang="fr-FR" sz="3200">
                <a:latin typeface="Arial" charset="0"/>
              </a:rPr>
            </a:br>
            <a:r>
              <a:rPr kumimoji="0" lang="fr-FR" sz="3200">
                <a:latin typeface="Arial" charset="0"/>
              </a:rPr>
              <a:t>espace, déserts, pôles, mers…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kumimoji="0" lang="fr-FR" sz="3200">
              <a:latin typeface="Arial" charset="0"/>
            </a:endParaRP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838200" y="4394200"/>
            <a:ext cx="7467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Robotique mobile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838200" y="3276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Robotique industrielle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1066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Problématiques particulières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4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 advAuto="2000"/>
      <p:bldP spid="164868" grpId="0" build="p" autoUpdateAnimBg="0" advAuto="2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460500" y="990600"/>
            <a:ext cx="5832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Différents niveaux de contrôle </a:t>
            </a:r>
            <a:br>
              <a:rPr kumimoji="0" lang="fr-FR" sz="4400">
                <a:solidFill>
                  <a:srgbClr val="6D4901"/>
                </a:solidFill>
                <a:latin typeface="Arial" charset="0"/>
              </a:rPr>
            </a:br>
            <a:r>
              <a:rPr kumimoji="0" lang="fr-FR" sz="2800">
                <a:solidFill>
                  <a:srgbClr val="6D4901"/>
                </a:solidFill>
                <a:latin typeface="Arial" charset="0"/>
              </a:rPr>
              <a:t>(Sheridan)</a:t>
            </a:r>
            <a:endParaRPr kumimoji="0" lang="fr-FR" sz="4400">
              <a:solidFill>
                <a:srgbClr val="6D4901"/>
              </a:solidFill>
              <a:latin typeface="Arial" charset="0"/>
            </a:endParaRP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1330325" y="2492375"/>
            <a:ext cx="1425575" cy="2786063"/>
            <a:chOff x="838" y="1570"/>
            <a:chExt cx="898" cy="1755"/>
          </a:xfrm>
        </p:grpSpPr>
        <p:sp>
          <p:nvSpPr>
            <p:cNvPr id="25683" name="Line 4"/>
            <p:cNvSpPr>
              <a:spLocks noChangeAspect="1" noChangeShapeType="1"/>
            </p:cNvSpPr>
            <p:nvPr/>
          </p:nvSpPr>
          <p:spPr bwMode="auto">
            <a:xfrm>
              <a:off x="1083" y="2060"/>
              <a:ext cx="0" cy="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84" name="Line 5"/>
            <p:cNvSpPr>
              <a:spLocks noChangeAspect="1" noChangeShapeType="1"/>
            </p:cNvSpPr>
            <p:nvPr/>
          </p:nvSpPr>
          <p:spPr bwMode="auto">
            <a:xfrm>
              <a:off x="1491" y="2060"/>
              <a:ext cx="0" cy="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85" name="Line 6"/>
            <p:cNvSpPr>
              <a:spLocks noChangeAspect="1" noChangeShapeType="1"/>
            </p:cNvSpPr>
            <p:nvPr/>
          </p:nvSpPr>
          <p:spPr bwMode="auto">
            <a:xfrm flipV="1">
              <a:off x="1083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86" name="Line 7"/>
            <p:cNvSpPr>
              <a:spLocks noChangeAspect="1" noChangeShapeType="1"/>
            </p:cNvSpPr>
            <p:nvPr/>
          </p:nvSpPr>
          <p:spPr bwMode="auto">
            <a:xfrm flipV="1">
              <a:off x="1491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87" name="Oval 8"/>
            <p:cNvSpPr>
              <a:spLocks noChangeAspect="1" noChangeArrowheads="1"/>
            </p:cNvSpPr>
            <p:nvPr/>
          </p:nvSpPr>
          <p:spPr bwMode="auto">
            <a:xfrm>
              <a:off x="920" y="308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Machine</a:t>
              </a:r>
              <a:endParaRPr kumimoji="0" lang="fr-FR"/>
            </a:p>
          </p:txBody>
        </p:sp>
        <p:sp>
          <p:nvSpPr>
            <p:cNvPr id="25688" name="Line 9"/>
            <p:cNvSpPr>
              <a:spLocks noChangeAspect="1" noChangeShapeType="1"/>
            </p:cNvSpPr>
            <p:nvPr/>
          </p:nvSpPr>
          <p:spPr bwMode="auto">
            <a:xfrm flipV="1">
              <a:off x="1083" y="1774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89" name="Line 10"/>
            <p:cNvSpPr>
              <a:spLocks noChangeAspect="1" noChangeShapeType="1"/>
            </p:cNvSpPr>
            <p:nvPr/>
          </p:nvSpPr>
          <p:spPr bwMode="auto">
            <a:xfrm flipV="1">
              <a:off x="1491" y="1774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90" name="Oval 11"/>
            <p:cNvSpPr>
              <a:spLocks noChangeAspect="1" noChangeArrowheads="1"/>
            </p:cNvSpPr>
            <p:nvPr/>
          </p:nvSpPr>
          <p:spPr bwMode="auto">
            <a:xfrm>
              <a:off x="920" y="157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Operator</a:t>
              </a:r>
              <a:endParaRPr kumimoji="0" lang="fr-FR"/>
            </a:p>
          </p:txBody>
        </p:sp>
        <p:grpSp>
          <p:nvGrpSpPr>
            <p:cNvPr id="25691" name="Group 12"/>
            <p:cNvGrpSpPr>
              <a:grpSpLocks/>
            </p:cNvGrpSpPr>
            <p:nvPr/>
          </p:nvGrpSpPr>
          <p:grpSpPr bwMode="auto">
            <a:xfrm>
              <a:off x="838" y="1937"/>
              <a:ext cx="898" cy="1021"/>
              <a:chOff x="838" y="1937"/>
              <a:chExt cx="898" cy="1021"/>
            </a:xfrm>
          </p:grpSpPr>
          <p:sp>
            <p:nvSpPr>
              <p:cNvPr id="25692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838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Sensor</a:t>
                </a:r>
                <a:endParaRPr kumimoji="0" lang="fr-FR" sz="1200" b="1"/>
              </a:p>
            </p:txBody>
          </p:sp>
          <p:sp>
            <p:nvSpPr>
              <p:cNvPr id="25693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287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Actuator</a:t>
                </a:r>
                <a:endParaRPr kumimoji="0" lang="fr-FR" sz="1200" b="1"/>
              </a:p>
            </p:txBody>
          </p:sp>
          <p:sp>
            <p:nvSpPr>
              <p:cNvPr id="25694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838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Display</a:t>
                </a:r>
                <a:endParaRPr kumimoji="0" lang="fr-FR" sz="1200" b="1"/>
              </a:p>
            </p:txBody>
          </p:sp>
          <p:sp>
            <p:nvSpPr>
              <p:cNvPr id="25695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287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Controller</a:t>
                </a:r>
                <a:endParaRPr kumimoji="0" lang="fr-FR" b="1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311650" y="2492375"/>
            <a:ext cx="1425575" cy="2786063"/>
            <a:chOff x="2716" y="1570"/>
            <a:chExt cx="898" cy="1755"/>
          </a:xfrm>
        </p:grpSpPr>
        <p:sp>
          <p:nvSpPr>
            <p:cNvPr id="25666" name="Rectangle 18"/>
            <p:cNvSpPr>
              <a:spLocks noChangeAspect="1" noChangeArrowheads="1"/>
            </p:cNvSpPr>
            <p:nvPr/>
          </p:nvSpPr>
          <p:spPr bwMode="auto">
            <a:xfrm>
              <a:off x="2716" y="2345"/>
              <a:ext cx="898" cy="2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0800" anchorCtr="1"/>
            <a:lstStyle/>
            <a:p>
              <a:pPr eaLnBrk="0" hangingPunct="0"/>
              <a:r>
                <a:rPr kumimoji="0" lang="fr-FR" sz="1200" b="1"/>
                <a:t>Computer</a:t>
              </a:r>
              <a:endParaRPr kumimoji="0" lang="fr-FR" b="1"/>
            </a:p>
          </p:txBody>
        </p:sp>
        <p:sp>
          <p:nvSpPr>
            <p:cNvPr id="25667" name="Line 19"/>
            <p:cNvSpPr>
              <a:spLocks noChangeAspect="1" noChangeShapeType="1"/>
            </p:cNvSpPr>
            <p:nvPr/>
          </p:nvSpPr>
          <p:spPr bwMode="auto">
            <a:xfrm flipV="1">
              <a:off x="2961" y="206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5668" name="Line 20"/>
            <p:cNvSpPr>
              <a:spLocks noChangeAspect="1" noChangeShapeType="1"/>
            </p:cNvSpPr>
            <p:nvPr/>
          </p:nvSpPr>
          <p:spPr bwMode="auto">
            <a:xfrm flipV="1">
              <a:off x="2961" y="255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5669" name="Line 21"/>
            <p:cNvSpPr>
              <a:spLocks noChangeAspect="1" noChangeShapeType="1"/>
            </p:cNvSpPr>
            <p:nvPr/>
          </p:nvSpPr>
          <p:spPr bwMode="auto">
            <a:xfrm>
              <a:off x="3369" y="206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5670" name="Line 22"/>
            <p:cNvSpPr>
              <a:spLocks noChangeAspect="1" noChangeShapeType="1"/>
            </p:cNvSpPr>
            <p:nvPr/>
          </p:nvSpPr>
          <p:spPr bwMode="auto">
            <a:xfrm>
              <a:off x="3369" y="255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5671" name="Freeform 23"/>
            <p:cNvSpPr>
              <a:spLocks noChangeAspect="1"/>
            </p:cNvSpPr>
            <p:nvPr/>
          </p:nvSpPr>
          <p:spPr bwMode="auto">
            <a:xfrm>
              <a:off x="2959" y="2477"/>
              <a:ext cx="410" cy="73"/>
            </a:xfrm>
            <a:custGeom>
              <a:avLst/>
              <a:gdLst>
                <a:gd name="T0" fmla="*/ 2 w 410"/>
                <a:gd name="T1" fmla="*/ 73 h 73"/>
                <a:gd name="T2" fmla="*/ 0 w 410"/>
                <a:gd name="T3" fmla="*/ 0 h 73"/>
                <a:gd name="T4" fmla="*/ 410 w 410"/>
                <a:gd name="T5" fmla="*/ 0 h 73"/>
                <a:gd name="T6" fmla="*/ 409 w 410"/>
                <a:gd name="T7" fmla="*/ 73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0"/>
                <a:gd name="T13" fmla="*/ 0 h 73"/>
                <a:gd name="T14" fmla="*/ 410 w 410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0" h="73">
                  <a:moveTo>
                    <a:pt x="2" y="73"/>
                  </a:moveTo>
                  <a:lnTo>
                    <a:pt x="0" y="0"/>
                  </a:lnTo>
                  <a:lnTo>
                    <a:pt x="410" y="0"/>
                  </a:lnTo>
                  <a:lnTo>
                    <a:pt x="409" y="73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72" name="Line 24"/>
            <p:cNvSpPr>
              <a:spLocks noChangeAspect="1" noChangeShapeType="1"/>
            </p:cNvSpPr>
            <p:nvPr/>
          </p:nvSpPr>
          <p:spPr bwMode="auto">
            <a:xfrm flipV="1">
              <a:off x="2961" y="1774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73" name="Line 25"/>
            <p:cNvSpPr>
              <a:spLocks noChangeAspect="1" noChangeShapeType="1"/>
            </p:cNvSpPr>
            <p:nvPr/>
          </p:nvSpPr>
          <p:spPr bwMode="auto">
            <a:xfrm flipV="1">
              <a:off x="3369" y="1774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74" name="Oval 26"/>
            <p:cNvSpPr>
              <a:spLocks noChangeAspect="1" noChangeArrowheads="1"/>
            </p:cNvSpPr>
            <p:nvPr/>
          </p:nvSpPr>
          <p:spPr bwMode="auto">
            <a:xfrm>
              <a:off x="2798" y="157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Operator</a:t>
              </a:r>
              <a:endParaRPr kumimoji="0" lang="fr-FR"/>
            </a:p>
          </p:txBody>
        </p:sp>
        <p:sp>
          <p:nvSpPr>
            <p:cNvPr id="25675" name="Line 27"/>
            <p:cNvSpPr>
              <a:spLocks noChangeAspect="1" noChangeShapeType="1"/>
            </p:cNvSpPr>
            <p:nvPr/>
          </p:nvSpPr>
          <p:spPr bwMode="auto">
            <a:xfrm flipV="1">
              <a:off x="2961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76" name="Line 28"/>
            <p:cNvSpPr>
              <a:spLocks noChangeAspect="1" noChangeShapeType="1"/>
            </p:cNvSpPr>
            <p:nvPr/>
          </p:nvSpPr>
          <p:spPr bwMode="auto">
            <a:xfrm flipV="1">
              <a:off x="3369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77" name="Oval 29"/>
            <p:cNvSpPr>
              <a:spLocks noChangeAspect="1" noChangeArrowheads="1"/>
            </p:cNvSpPr>
            <p:nvPr/>
          </p:nvSpPr>
          <p:spPr bwMode="auto">
            <a:xfrm>
              <a:off x="2798" y="308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Machine</a:t>
              </a:r>
              <a:endParaRPr kumimoji="0" lang="fr-FR"/>
            </a:p>
          </p:txBody>
        </p:sp>
        <p:grpSp>
          <p:nvGrpSpPr>
            <p:cNvPr id="25678" name="Group 30"/>
            <p:cNvGrpSpPr>
              <a:grpSpLocks/>
            </p:cNvGrpSpPr>
            <p:nvPr/>
          </p:nvGrpSpPr>
          <p:grpSpPr bwMode="auto">
            <a:xfrm>
              <a:off x="2716" y="1937"/>
              <a:ext cx="898" cy="1021"/>
              <a:chOff x="838" y="1937"/>
              <a:chExt cx="898" cy="1021"/>
            </a:xfrm>
          </p:grpSpPr>
          <p:sp>
            <p:nvSpPr>
              <p:cNvPr id="25679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838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Sensor</a:t>
                </a:r>
                <a:endParaRPr kumimoji="0" lang="fr-FR" sz="1200" b="1"/>
              </a:p>
            </p:txBody>
          </p:sp>
          <p:sp>
            <p:nvSpPr>
              <p:cNvPr id="25680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287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Actuator</a:t>
                </a:r>
                <a:endParaRPr kumimoji="0" lang="fr-FR" sz="1200" b="1"/>
              </a:p>
            </p:txBody>
          </p:sp>
          <p:sp>
            <p:nvSpPr>
              <p:cNvPr id="2568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838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Display</a:t>
                </a:r>
                <a:endParaRPr kumimoji="0" lang="fr-FR" sz="1200" b="1"/>
              </a:p>
            </p:txBody>
          </p:sp>
          <p:sp>
            <p:nvSpPr>
              <p:cNvPr id="2568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287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Controller</a:t>
                </a:r>
                <a:endParaRPr kumimoji="0" lang="fr-FR" b="1"/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802313" y="2492375"/>
            <a:ext cx="1425575" cy="2786063"/>
            <a:chOff x="3655" y="1570"/>
            <a:chExt cx="898" cy="1755"/>
          </a:xfrm>
        </p:grpSpPr>
        <p:sp>
          <p:nvSpPr>
            <p:cNvPr id="25649" name="Rectangle 36"/>
            <p:cNvSpPr>
              <a:spLocks noChangeAspect="1" noChangeArrowheads="1"/>
            </p:cNvSpPr>
            <p:nvPr/>
          </p:nvSpPr>
          <p:spPr bwMode="auto">
            <a:xfrm>
              <a:off x="3655" y="2345"/>
              <a:ext cx="898" cy="2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0800" anchorCtr="1"/>
            <a:lstStyle/>
            <a:p>
              <a:pPr eaLnBrk="0" hangingPunct="0"/>
              <a:r>
                <a:rPr kumimoji="0" lang="fr-FR" sz="1200" b="1"/>
                <a:t>Computer</a:t>
              </a:r>
            </a:p>
          </p:txBody>
        </p:sp>
        <p:sp>
          <p:nvSpPr>
            <p:cNvPr id="25650" name="Line 37"/>
            <p:cNvSpPr>
              <a:spLocks noChangeAspect="1" noChangeShapeType="1"/>
            </p:cNvSpPr>
            <p:nvPr/>
          </p:nvSpPr>
          <p:spPr bwMode="auto">
            <a:xfrm flipV="1">
              <a:off x="3900" y="206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5651" name="Line 38"/>
            <p:cNvSpPr>
              <a:spLocks noChangeAspect="1" noChangeShapeType="1"/>
            </p:cNvSpPr>
            <p:nvPr/>
          </p:nvSpPr>
          <p:spPr bwMode="auto">
            <a:xfrm flipV="1">
              <a:off x="3900" y="255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5652" name="Line 39"/>
            <p:cNvSpPr>
              <a:spLocks noChangeAspect="1" noChangeShapeType="1"/>
            </p:cNvSpPr>
            <p:nvPr/>
          </p:nvSpPr>
          <p:spPr bwMode="auto">
            <a:xfrm>
              <a:off x="4308" y="206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5653" name="Line 40"/>
            <p:cNvSpPr>
              <a:spLocks noChangeAspect="1" noChangeShapeType="1"/>
            </p:cNvSpPr>
            <p:nvPr/>
          </p:nvSpPr>
          <p:spPr bwMode="auto">
            <a:xfrm>
              <a:off x="4310" y="255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5654" name="Freeform 41"/>
            <p:cNvSpPr>
              <a:spLocks noChangeAspect="1"/>
            </p:cNvSpPr>
            <p:nvPr/>
          </p:nvSpPr>
          <p:spPr bwMode="auto">
            <a:xfrm>
              <a:off x="3900" y="2468"/>
              <a:ext cx="410" cy="87"/>
            </a:xfrm>
            <a:custGeom>
              <a:avLst/>
              <a:gdLst>
                <a:gd name="T0" fmla="*/ 0 w 410"/>
                <a:gd name="T1" fmla="*/ 87 h 87"/>
                <a:gd name="T2" fmla="*/ 0 w 410"/>
                <a:gd name="T3" fmla="*/ 0 h 87"/>
                <a:gd name="T4" fmla="*/ 410 w 410"/>
                <a:gd name="T5" fmla="*/ 0 h 87"/>
                <a:gd name="T6" fmla="*/ 410 w 410"/>
                <a:gd name="T7" fmla="*/ 82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0"/>
                <a:gd name="T13" fmla="*/ 0 h 87"/>
                <a:gd name="T14" fmla="*/ 410 w 41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0" h="87">
                  <a:moveTo>
                    <a:pt x="0" y="87"/>
                  </a:moveTo>
                  <a:lnTo>
                    <a:pt x="0" y="0"/>
                  </a:lnTo>
                  <a:lnTo>
                    <a:pt x="410" y="0"/>
                  </a:lnTo>
                  <a:lnTo>
                    <a:pt x="410" y="82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55" name="Line 42"/>
            <p:cNvSpPr>
              <a:spLocks noChangeAspect="1" noChangeShapeType="1"/>
            </p:cNvSpPr>
            <p:nvPr/>
          </p:nvSpPr>
          <p:spPr bwMode="auto">
            <a:xfrm flipV="1">
              <a:off x="3900" y="1774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56" name="Line 43"/>
            <p:cNvSpPr>
              <a:spLocks noChangeAspect="1" noChangeShapeType="1"/>
            </p:cNvSpPr>
            <p:nvPr/>
          </p:nvSpPr>
          <p:spPr bwMode="auto">
            <a:xfrm flipV="1">
              <a:off x="4308" y="1774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57" name="Oval 44"/>
            <p:cNvSpPr>
              <a:spLocks noChangeAspect="1" noChangeArrowheads="1"/>
            </p:cNvSpPr>
            <p:nvPr/>
          </p:nvSpPr>
          <p:spPr bwMode="auto">
            <a:xfrm>
              <a:off x="3737" y="157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Operator</a:t>
              </a:r>
              <a:endParaRPr kumimoji="0" lang="fr-FR"/>
            </a:p>
          </p:txBody>
        </p:sp>
        <p:sp>
          <p:nvSpPr>
            <p:cNvPr id="25658" name="Line 45"/>
            <p:cNvSpPr>
              <a:spLocks noChangeAspect="1" noChangeShapeType="1"/>
            </p:cNvSpPr>
            <p:nvPr/>
          </p:nvSpPr>
          <p:spPr bwMode="auto">
            <a:xfrm flipV="1">
              <a:off x="3900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59" name="Line 46"/>
            <p:cNvSpPr>
              <a:spLocks noChangeAspect="1" noChangeShapeType="1"/>
            </p:cNvSpPr>
            <p:nvPr/>
          </p:nvSpPr>
          <p:spPr bwMode="auto">
            <a:xfrm flipV="1">
              <a:off x="4308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60" name="Oval 47"/>
            <p:cNvSpPr>
              <a:spLocks noChangeAspect="1" noChangeArrowheads="1"/>
            </p:cNvSpPr>
            <p:nvPr/>
          </p:nvSpPr>
          <p:spPr bwMode="auto">
            <a:xfrm>
              <a:off x="3737" y="308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Machine</a:t>
              </a:r>
              <a:endParaRPr kumimoji="0" lang="fr-FR"/>
            </a:p>
          </p:txBody>
        </p:sp>
        <p:grpSp>
          <p:nvGrpSpPr>
            <p:cNvPr id="25661" name="Group 48"/>
            <p:cNvGrpSpPr>
              <a:grpSpLocks/>
            </p:cNvGrpSpPr>
            <p:nvPr/>
          </p:nvGrpSpPr>
          <p:grpSpPr bwMode="auto">
            <a:xfrm>
              <a:off x="3655" y="1937"/>
              <a:ext cx="898" cy="1021"/>
              <a:chOff x="838" y="1937"/>
              <a:chExt cx="898" cy="1021"/>
            </a:xfrm>
          </p:grpSpPr>
          <p:sp>
            <p:nvSpPr>
              <p:cNvPr id="25662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838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Sensor</a:t>
                </a:r>
                <a:endParaRPr kumimoji="0" lang="fr-FR" sz="1200" b="1"/>
              </a:p>
            </p:txBody>
          </p:sp>
          <p:sp>
            <p:nvSpPr>
              <p:cNvPr id="25663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1287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Actuator</a:t>
                </a:r>
                <a:endParaRPr kumimoji="0" lang="fr-FR" sz="1200" b="1"/>
              </a:p>
            </p:txBody>
          </p:sp>
          <p:sp>
            <p:nvSpPr>
              <p:cNvPr id="25664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838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Display</a:t>
                </a:r>
                <a:endParaRPr kumimoji="0" lang="fr-FR" sz="1200" b="1"/>
              </a:p>
            </p:txBody>
          </p:sp>
          <p:sp>
            <p:nvSpPr>
              <p:cNvPr id="25665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1287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Controller</a:t>
                </a:r>
                <a:endParaRPr kumimoji="0" lang="fr-FR" b="1"/>
              </a:p>
            </p:txBody>
          </p:sp>
        </p:grpSp>
      </p:grpSp>
      <p:grpSp>
        <p:nvGrpSpPr>
          <p:cNvPr id="25607" name="Group 53"/>
          <p:cNvGrpSpPr>
            <a:grpSpLocks/>
          </p:cNvGrpSpPr>
          <p:nvPr/>
        </p:nvGrpSpPr>
        <p:grpSpPr bwMode="auto">
          <a:xfrm>
            <a:off x="2820988" y="2492375"/>
            <a:ext cx="1425575" cy="2786063"/>
            <a:chOff x="1777" y="1570"/>
            <a:chExt cx="898" cy="1755"/>
          </a:xfrm>
        </p:grpSpPr>
        <p:sp>
          <p:nvSpPr>
            <p:cNvPr id="25633" name="Line 54"/>
            <p:cNvSpPr>
              <a:spLocks noChangeAspect="1" noChangeShapeType="1"/>
            </p:cNvSpPr>
            <p:nvPr/>
          </p:nvSpPr>
          <p:spPr bwMode="auto">
            <a:xfrm flipV="1">
              <a:off x="2022" y="206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34" name="Line 55"/>
            <p:cNvSpPr>
              <a:spLocks noChangeAspect="1" noChangeShapeType="1"/>
            </p:cNvSpPr>
            <p:nvPr/>
          </p:nvSpPr>
          <p:spPr bwMode="auto">
            <a:xfrm flipV="1">
              <a:off x="2022" y="255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35" name="Line 56"/>
            <p:cNvSpPr>
              <a:spLocks noChangeAspect="1" noChangeShapeType="1"/>
            </p:cNvSpPr>
            <p:nvPr/>
          </p:nvSpPr>
          <p:spPr bwMode="auto">
            <a:xfrm>
              <a:off x="2430" y="206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36" name="Line 57"/>
            <p:cNvSpPr>
              <a:spLocks noChangeAspect="1" noChangeShapeType="1"/>
            </p:cNvSpPr>
            <p:nvPr/>
          </p:nvSpPr>
          <p:spPr bwMode="auto">
            <a:xfrm>
              <a:off x="2430" y="255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37" name="Line 58"/>
            <p:cNvSpPr>
              <a:spLocks noChangeAspect="1" noChangeShapeType="1"/>
            </p:cNvSpPr>
            <p:nvPr/>
          </p:nvSpPr>
          <p:spPr bwMode="auto">
            <a:xfrm flipV="1">
              <a:off x="2022" y="1774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38" name="Line 59"/>
            <p:cNvSpPr>
              <a:spLocks noChangeAspect="1" noChangeShapeType="1"/>
            </p:cNvSpPr>
            <p:nvPr/>
          </p:nvSpPr>
          <p:spPr bwMode="auto">
            <a:xfrm flipV="1">
              <a:off x="2430" y="1774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39" name="Oval 60"/>
            <p:cNvSpPr>
              <a:spLocks noChangeAspect="1" noChangeArrowheads="1"/>
            </p:cNvSpPr>
            <p:nvPr/>
          </p:nvSpPr>
          <p:spPr bwMode="auto">
            <a:xfrm>
              <a:off x="1859" y="157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Operator</a:t>
              </a:r>
              <a:endParaRPr kumimoji="0" lang="fr-FR"/>
            </a:p>
          </p:txBody>
        </p:sp>
        <p:sp>
          <p:nvSpPr>
            <p:cNvPr id="25640" name="Line 61"/>
            <p:cNvSpPr>
              <a:spLocks noChangeAspect="1" noChangeShapeType="1"/>
            </p:cNvSpPr>
            <p:nvPr/>
          </p:nvSpPr>
          <p:spPr bwMode="auto">
            <a:xfrm flipV="1">
              <a:off x="2022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41" name="Line 62"/>
            <p:cNvSpPr>
              <a:spLocks noChangeAspect="1" noChangeShapeType="1"/>
            </p:cNvSpPr>
            <p:nvPr/>
          </p:nvSpPr>
          <p:spPr bwMode="auto">
            <a:xfrm flipV="1">
              <a:off x="2430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42" name="Oval 63"/>
            <p:cNvSpPr>
              <a:spLocks noChangeAspect="1" noChangeArrowheads="1"/>
            </p:cNvSpPr>
            <p:nvPr/>
          </p:nvSpPr>
          <p:spPr bwMode="auto">
            <a:xfrm>
              <a:off x="1859" y="308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Machine</a:t>
              </a:r>
              <a:endParaRPr kumimoji="0" lang="fr-FR"/>
            </a:p>
          </p:txBody>
        </p:sp>
        <p:grpSp>
          <p:nvGrpSpPr>
            <p:cNvPr id="25643" name="Group 64"/>
            <p:cNvGrpSpPr>
              <a:grpSpLocks/>
            </p:cNvGrpSpPr>
            <p:nvPr/>
          </p:nvGrpSpPr>
          <p:grpSpPr bwMode="auto">
            <a:xfrm>
              <a:off x="1777" y="1937"/>
              <a:ext cx="898" cy="1021"/>
              <a:chOff x="838" y="1937"/>
              <a:chExt cx="898" cy="1021"/>
            </a:xfrm>
          </p:grpSpPr>
          <p:sp>
            <p:nvSpPr>
              <p:cNvPr id="25645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838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Sensor</a:t>
                </a:r>
                <a:endParaRPr kumimoji="0" lang="fr-FR" sz="1200" b="1"/>
              </a:p>
            </p:txBody>
          </p:sp>
          <p:sp>
            <p:nvSpPr>
              <p:cNvPr id="25646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287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Actuator</a:t>
                </a:r>
                <a:endParaRPr kumimoji="0" lang="fr-FR" sz="1200" b="1"/>
              </a:p>
            </p:txBody>
          </p:sp>
          <p:sp>
            <p:nvSpPr>
              <p:cNvPr id="25647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838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Display</a:t>
                </a:r>
                <a:endParaRPr kumimoji="0" lang="fr-FR" sz="1200" b="1"/>
              </a:p>
            </p:txBody>
          </p:sp>
          <p:sp>
            <p:nvSpPr>
              <p:cNvPr id="25648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1287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Controller</a:t>
                </a:r>
                <a:endParaRPr kumimoji="0" lang="fr-FR" b="1"/>
              </a:p>
            </p:txBody>
          </p:sp>
        </p:grpSp>
        <p:sp>
          <p:nvSpPr>
            <p:cNvPr id="25644" name="Rectangle 69"/>
            <p:cNvSpPr>
              <a:spLocks noChangeAspect="1" noChangeArrowheads="1"/>
            </p:cNvSpPr>
            <p:nvPr/>
          </p:nvSpPr>
          <p:spPr bwMode="auto">
            <a:xfrm>
              <a:off x="1777" y="2345"/>
              <a:ext cx="898" cy="2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0800" anchorCtr="1"/>
            <a:lstStyle/>
            <a:p>
              <a:pPr eaLnBrk="0" hangingPunct="0"/>
              <a:r>
                <a:rPr kumimoji="0" lang="fr-FR" sz="1200" b="1"/>
                <a:t>Computer</a:t>
              </a:r>
              <a:endParaRPr kumimoji="0" lang="fr-FR" b="1"/>
            </a:p>
          </p:txBody>
        </p: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1447800" y="5124450"/>
            <a:ext cx="2786063" cy="660400"/>
            <a:chOff x="912" y="3024"/>
            <a:chExt cx="1755" cy="416"/>
          </a:xfrm>
        </p:grpSpPr>
        <p:sp>
          <p:nvSpPr>
            <p:cNvPr id="25631" name="AutoShape 71"/>
            <p:cNvSpPr>
              <a:spLocks/>
            </p:cNvSpPr>
            <p:nvPr/>
          </p:nvSpPr>
          <p:spPr bwMode="auto">
            <a:xfrm rot="-5400000">
              <a:off x="1667" y="2269"/>
              <a:ext cx="245" cy="1755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32" name="Text Box 72"/>
            <p:cNvSpPr txBox="1">
              <a:spLocks noChangeArrowheads="1"/>
            </p:cNvSpPr>
            <p:nvPr/>
          </p:nvSpPr>
          <p:spPr bwMode="auto">
            <a:xfrm>
              <a:off x="1437" y="3261"/>
              <a:ext cx="734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kumimoji="0" lang="en-GB" sz="1200"/>
                <a:t>Manual Control</a:t>
              </a:r>
              <a:endParaRPr kumimoji="0" lang="en-GB"/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4343400" y="5124450"/>
            <a:ext cx="2786063" cy="660400"/>
            <a:chOff x="2736" y="3024"/>
            <a:chExt cx="1755" cy="416"/>
          </a:xfrm>
        </p:grpSpPr>
        <p:sp>
          <p:nvSpPr>
            <p:cNvPr id="25629" name="AutoShape 74"/>
            <p:cNvSpPr>
              <a:spLocks/>
            </p:cNvSpPr>
            <p:nvPr/>
          </p:nvSpPr>
          <p:spPr bwMode="auto">
            <a:xfrm rot="-5400000">
              <a:off x="3491" y="2269"/>
              <a:ext cx="245" cy="1755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30" name="Text Box 75"/>
            <p:cNvSpPr txBox="1">
              <a:spLocks noChangeArrowheads="1"/>
            </p:cNvSpPr>
            <p:nvPr/>
          </p:nvSpPr>
          <p:spPr bwMode="auto">
            <a:xfrm>
              <a:off x="3165" y="3261"/>
              <a:ext cx="883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kumimoji="0" lang="en-GB" sz="1200"/>
                <a:t>Supervisory control</a:t>
              </a:r>
              <a:endParaRPr kumimoji="0" lang="en-GB"/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7234238" y="2492375"/>
            <a:ext cx="1630362" cy="3292475"/>
            <a:chOff x="4557" y="1570"/>
            <a:chExt cx="1027" cy="2074"/>
          </a:xfrm>
        </p:grpSpPr>
        <p:sp>
          <p:nvSpPr>
            <p:cNvPr id="25613" name="Rectangle 77"/>
            <p:cNvSpPr>
              <a:spLocks noChangeAspect="1" noChangeArrowheads="1"/>
            </p:cNvSpPr>
            <p:nvPr/>
          </p:nvSpPr>
          <p:spPr bwMode="auto">
            <a:xfrm>
              <a:off x="4594" y="2345"/>
              <a:ext cx="898" cy="2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0800" anchorCtr="1"/>
            <a:lstStyle/>
            <a:p>
              <a:pPr eaLnBrk="0" hangingPunct="0"/>
              <a:r>
                <a:rPr kumimoji="0" lang="fr-FR" sz="1200" b="1"/>
                <a:t>Computer</a:t>
              </a:r>
              <a:endParaRPr kumimoji="0" lang="fr-FR" b="1"/>
            </a:p>
          </p:txBody>
        </p:sp>
        <p:sp>
          <p:nvSpPr>
            <p:cNvPr id="25614" name="Freeform 78"/>
            <p:cNvSpPr>
              <a:spLocks noChangeAspect="1"/>
            </p:cNvSpPr>
            <p:nvPr/>
          </p:nvSpPr>
          <p:spPr bwMode="auto">
            <a:xfrm>
              <a:off x="4839" y="2058"/>
              <a:ext cx="1" cy="288"/>
            </a:xfrm>
            <a:custGeom>
              <a:avLst/>
              <a:gdLst>
                <a:gd name="T0" fmla="*/ 0 w 1"/>
                <a:gd name="T1" fmla="*/ 288 h 288"/>
                <a:gd name="T2" fmla="*/ 1 w 1"/>
                <a:gd name="T3" fmla="*/ 0 h 288"/>
                <a:gd name="T4" fmla="*/ 0 60000 65536"/>
                <a:gd name="T5" fmla="*/ 0 60000 65536"/>
                <a:gd name="T6" fmla="*/ 0 w 1"/>
                <a:gd name="T7" fmla="*/ 0 h 288"/>
                <a:gd name="T8" fmla="*/ 1 w 1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88">
                  <a:moveTo>
                    <a:pt x="0" y="288"/>
                  </a:moveTo>
                  <a:lnTo>
                    <a:pt x="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5615" name="Freeform 79"/>
            <p:cNvSpPr>
              <a:spLocks noChangeAspect="1"/>
            </p:cNvSpPr>
            <p:nvPr/>
          </p:nvSpPr>
          <p:spPr bwMode="auto">
            <a:xfrm>
              <a:off x="4840" y="2551"/>
              <a:ext cx="1" cy="287"/>
            </a:xfrm>
            <a:custGeom>
              <a:avLst/>
              <a:gdLst>
                <a:gd name="T0" fmla="*/ 0 w 1"/>
                <a:gd name="T1" fmla="*/ 287 h 287"/>
                <a:gd name="T2" fmla="*/ 0 w 1"/>
                <a:gd name="T3" fmla="*/ 0 h 287"/>
                <a:gd name="T4" fmla="*/ 0 60000 65536"/>
                <a:gd name="T5" fmla="*/ 0 60000 65536"/>
                <a:gd name="T6" fmla="*/ 0 w 1"/>
                <a:gd name="T7" fmla="*/ 0 h 287"/>
                <a:gd name="T8" fmla="*/ 1 w 1"/>
                <a:gd name="T9" fmla="*/ 287 h 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87">
                  <a:moveTo>
                    <a:pt x="0" y="287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5616" name="Line 80"/>
            <p:cNvSpPr>
              <a:spLocks noChangeAspect="1" noChangeShapeType="1"/>
            </p:cNvSpPr>
            <p:nvPr/>
          </p:nvSpPr>
          <p:spPr bwMode="auto">
            <a:xfrm>
              <a:off x="5249" y="2550"/>
              <a:ext cx="0" cy="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25617" name="Freeform 81"/>
            <p:cNvSpPr>
              <a:spLocks noChangeAspect="1"/>
            </p:cNvSpPr>
            <p:nvPr/>
          </p:nvSpPr>
          <p:spPr bwMode="auto">
            <a:xfrm>
              <a:off x="4839" y="2468"/>
              <a:ext cx="410" cy="102"/>
            </a:xfrm>
            <a:custGeom>
              <a:avLst/>
              <a:gdLst>
                <a:gd name="T0" fmla="*/ 0 w 410"/>
                <a:gd name="T1" fmla="*/ 102 h 102"/>
                <a:gd name="T2" fmla="*/ 0 w 410"/>
                <a:gd name="T3" fmla="*/ 0 h 102"/>
                <a:gd name="T4" fmla="*/ 410 w 410"/>
                <a:gd name="T5" fmla="*/ 0 h 102"/>
                <a:gd name="T6" fmla="*/ 409 w 410"/>
                <a:gd name="T7" fmla="*/ 82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0"/>
                <a:gd name="T13" fmla="*/ 0 h 102"/>
                <a:gd name="T14" fmla="*/ 410 w 410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0" h="102">
                  <a:moveTo>
                    <a:pt x="0" y="102"/>
                  </a:moveTo>
                  <a:lnTo>
                    <a:pt x="0" y="0"/>
                  </a:lnTo>
                  <a:lnTo>
                    <a:pt x="410" y="0"/>
                  </a:lnTo>
                  <a:lnTo>
                    <a:pt x="409" y="82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8" name="Line 82"/>
            <p:cNvSpPr>
              <a:spLocks noChangeAspect="1" noChangeShapeType="1"/>
            </p:cNvSpPr>
            <p:nvPr/>
          </p:nvSpPr>
          <p:spPr bwMode="auto">
            <a:xfrm flipV="1">
              <a:off x="4839" y="1774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9" name="Oval 83"/>
            <p:cNvSpPr>
              <a:spLocks noChangeAspect="1" noChangeArrowheads="1"/>
            </p:cNvSpPr>
            <p:nvPr/>
          </p:nvSpPr>
          <p:spPr bwMode="auto">
            <a:xfrm>
              <a:off x="4676" y="157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Operator</a:t>
              </a:r>
              <a:endParaRPr kumimoji="0" lang="fr-FR"/>
            </a:p>
          </p:txBody>
        </p:sp>
        <p:sp>
          <p:nvSpPr>
            <p:cNvPr id="25620" name="Line 84"/>
            <p:cNvSpPr>
              <a:spLocks noChangeAspect="1" noChangeShapeType="1"/>
            </p:cNvSpPr>
            <p:nvPr/>
          </p:nvSpPr>
          <p:spPr bwMode="auto">
            <a:xfrm flipV="1">
              <a:off x="4839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21" name="Line 85"/>
            <p:cNvSpPr>
              <a:spLocks noChangeAspect="1" noChangeShapeType="1"/>
            </p:cNvSpPr>
            <p:nvPr/>
          </p:nvSpPr>
          <p:spPr bwMode="auto">
            <a:xfrm flipV="1">
              <a:off x="5247" y="2958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22" name="Oval 86"/>
            <p:cNvSpPr>
              <a:spLocks noChangeAspect="1" noChangeArrowheads="1"/>
            </p:cNvSpPr>
            <p:nvPr/>
          </p:nvSpPr>
          <p:spPr bwMode="auto">
            <a:xfrm>
              <a:off x="4676" y="3080"/>
              <a:ext cx="734" cy="2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800"/>
                <a:t>Machine</a:t>
              </a:r>
              <a:endParaRPr kumimoji="0" lang="fr-FR"/>
            </a:p>
          </p:txBody>
        </p:sp>
        <p:grpSp>
          <p:nvGrpSpPr>
            <p:cNvPr id="25623" name="Group 87"/>
            <p:cNvGrpSpPr>
              <a:grpSpLocks/>
            </p:cNvGrpSpPr>
            <p:nvPr/>
          </p:nvGrpSpPr>
          <p:grpSpPr bwMode="auto">
            <a:xfrm>
              <a:off x="4594" y="1937"/>
              <a:ext cx="898" cy="1021"/>
              <a:chOff x="838" y="1937"/>
              <a:chExt cx="898" cy="1021"/>
            </a:xfrm>
          </p:grpSpPr>
          <p:sp>
            <p:nvSpPr>
              <p:cNvPr id="25625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838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Sensor</a:t>
                </a:r>
                <a:endParaRPr kumimoji="0" lang="fr-FR" sz="1200" b="1"/>
              </a:p>
            </p:txBody>
          </p:sp>
          <p:sp>
            <p:nvSpPr>
              <p:cNvPr id="2562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287" y="2835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Actuator</a:t>
                </a:r>
                <a:endParaRPr kumimoji="0" lang="fr-FR" sz="1200" b="1"/>
              </a:p>
            </p:txBody>
          </p:sp>
          <p:sp>
            <p:nvSpPr>
              <p:cNvPr id="25627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838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Display</a:t>
                </a:r>
                <a:endParaRPr kumimoji="0" lang="fr-FR" sz="1200" b="1"/>
              </a:p>
            </p:txBody>
          </p:sp>
          <p:sp>
            <p:nvSpPr>
              <p:cNvPr id="2562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1287" y="1937"/>
                <a:ext cx="449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kumimoji="0" lang="fr-FR" sz="1000" b="1"/>
                  <a:t>Controller</a:t>
                </a:r>
                <a:endParaRPr kumimoji="0" lang="fr-FR" b="1"/>
              </a:p>
            </p:txBody>
          </p:sp>
        </p:grpSp>
        <p:sp>
          <p:nvSpPr>
            <p:cNvPr id="25624" name="Text Box 92"/>
            <p:cNvSpPr txBox="1">
              <a:spLocks noChangeArrowheads="1"/>
            </p:cNvSpPr>
            <p:nvPr/>
          </p:nvSpPr>
          <p:spPr bwMode="auto">
            <a:xfrm>
              <a:off x="4557" y="3465"/>
              <a:ext cx="1027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kumimoji="0" lang="en-GB" sz="1200"/>
                <a:t>Fully automatic control</a:t>
              </a:r>
              <a:endParaRPr kumimoji="0" lang="en-GB"/>
            </a:p>
          </p:txBody>
        </p:sp>
      </p:grpSp>
      <p:sp>
        <p:nvSpPr>
          <p:cNvPr id="25611" name="Text Box 93"/>
          <p:cNvSpPr txBox="1">
            <a:spLocks noChangeArrowheads="1"/>
          </p:cNvSpPr>
          <p:nvPr/>
        </p:nvSpPr>
        <p:spPr bwMode="auto">
          <a:xfrm>
            <a:off x="1330325" y="6107113"/>
            <a:ext cx="690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Sheridan, T. B. (1992). </a:t>
            </a:r>
            <a:r>
              <a:rPr lang="fr-FR" sz="1400" i="1"/>
              <a:t>Telerobotics, automation, and human supervisory control.</a:t>
            </a:r>
            <a:r>
              <a:rPr lang="fr-FR" sz="1400"/>
              <a:t> MIT Press. </a:t>
            </a:r>
          </a:p>
        </p:txBody>
      </p:sp>
      <p:sp>
        <p:nvSpPr>
          <p:cNvPr id="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5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9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977900" y="685800"/>
            <a:ext cx="8166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Différents niveaux de </a:t>
            </a:r>
            <a:br>
              <a:rPr kumimoji="0" lang="fr-FR" sz="4400">
                <a:solidFill>
                  <a:srgbClr val="6D4901"/>
                </a:solidFill>
                <a:latin typeface="Arial" charset="0"/>
              </a:rPr>
            </a:br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contrôle à distance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2222500" y="1524000"/>
            <a:ext cx="6172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fr-FR" sz="32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kumimoji="0" lang="fr-FR" sz="3200">
                <a:latin typeface="Arial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kumimoji="0" lang="fr-FR" sz="32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kumimoji="0" lang="fr-FR" sz="3200">
                <a:latin typeface="Arial" charset="0"/>
                <a:ea typeface="Arial Unicode MS" pitchFamily="34" charset="-128"/>
                <a:cs typeface="Arial Unicode MS" pitchFamily="34" charset="-128"/>
              </a:rPr>
              <a:t>-op</a:t>
            </a:r>
            <a:r>
              <a:rPr kumimoji="0" lang="fr-FR" sz="32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kumimoji="0" lang="fr-FR" sz="3200">
                <a:latin typeface="Arial" charset="0"/>
                <a:ea typeface="Arial Unicode MS" pitchFamily="34" charset="-128"/>
                <a:cs typeface="Arial Unicode MS" pitchFamily="34" charset="-128"/>
              </a:rPr>
              <a:t>ration coordonn</a:t>
            </a:r>
            <a:r>
              <a:rPr kumimoji="0" lang="fr-FR" sz="32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kumimoji="0" lang="fr-FR" sz="3200">
                <a:latin typeface="Arial" charset="0"/>
                <a:ea typeface="Arial Unicode MS" pitchFamily="34" charset="-128"/>
                <a:cs typeface="Arial Unicode MS" pitchFamily="34" charset="-128"/>
              </a:rPr>
              <a:t>e 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sz="2800">
                <a:latin typeface="Arial" charset="0"/>
                <a:ea typeface="Arial Unicode MS" pitchFamily="34" charset="-128"/>
                <a:cs typeface="Arial Unicode MS" pitchFamily="34" charset="-128"/>
              </a:rPr>
              <a:t>autonomie du syst</a:t>
            </a:r>
            <a:r>
              <a:rPr kumimoji="0" lang="fr-FR" sz="2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è</a:t>
            </a:r>
            <a:r>
              <a:rPr kumimoji="0" lang="fr-FR" sz="2800">
                <a:latin typeface="Arial" charset="0"/>
                <a:ea typeface="Arial Unicode MS" pitchFamily="34" charset="-128"/>
                <a:cs typeface="Arial Unicode MS" pitchFamily="34" charset="-128"/>
              </a:rPr>
              <a:t>me </a:t>
            </a:r>
            <a:br>
              <a:rPr kumimoji="0" lang="fr-FR" sz="280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fr-FR" sz="2800">
                <a:latin typeface="Arial" charset="0"/>
                <a:ea typeface="Arial Unicode MS" pitchFamily="34" charset="-128"/>
                <a:cs typeface="Arial Unicode MS" pitchFamily="34" charset="-128"/>
              </a:rPr>
              <a:t>contrôl</a:t>
            </a:r>
            <a:r>
              <a:rPr kumimoji="0" lang="fr-FR" sz="2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kumimoji="0" lang="fr-FR" sz="280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fr-FR" sz="2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à</a:t>
            </a:r>
            <a:r>
              <a:rPr kumimoji="0" lang="fr-FR" sz="2800">
                <a:latin typeface="Arial" charset="0"/>
                <a:ea typeface="Arial Unicode MS" pitchFamily="34" charset="-128"/>
                <a:cs typeface="Arial Unicode MS" pitchFamily="34" charset="-128"/>
              </a:rPr>
              <a:t> distance,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sz="2800">
                <a:latin typeface="Arial" charset="0"/>
                <a:ea typeface="Arial Unicode MS" pitchFamily="34" charset="-128"/>
                <a:cs typeface="Arial Unicode MS" pitchFamily="34" charset="-128"/>
              </a:rPr>
              <a:t>asservissements internes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91400" y="1371600"/>
            <a:ext cx="1687513" cy="4953000"/>
            <a:chOff x="713" y="2713"/>
            <a:chExt cx="603" cy="1279"/>
          </a:xfrm>
        </p:grpSpPr>
        <p:sp>
          <p:nvSpPr>
            <p:cNvPr id="1058" name="Freeform 5"/>
            <p:cNvSpPr>
              <a:spLocks noChangeAspect="1"/>
            </p:cNvSpPr>
            <p:nvPr/>
          </p:nvSpPr>
          <p:spPr bwMode="auto">
            <a:xfrm>
              <a:off x="905" y="3001"/>
              <a:ext cx="4" cy="131"/>
            </a:xfrm>
            <a:custGeom>
              <a:avLst/>
              <a:gdLst>
                <a:gd name="T0" fmla="*/ 0 w 4"/>
                <a:gd name="T1" fmla="*/ 0 h 131"/>
                <a:gd name="T2" fmla="*/ 0 w 4"/>
                <a:gd name="T3" fmla="*/ 60 h 131"/>
                <a:gd name="T4" fmla="*/ 4 w 4"/>
                <a:gd name="T5" fmla="*/ 131 h 131"/>
                <a:gd name="T6" fmla="*/ 0 60000 65536"/>
                <a:gd name="T7" fmla="*/ 0 60000 65536"/>
                <a:gd name="T8" fmla="*/ 0 60000 65536"/>
                <a:gd name="T9" fmla="*/ 0 w 4"/>
                <a:gd name="T10" fmla="*/ 0 h 131"/>
                <a:gd name="T11" fmla="*/ 4 w 4"/>
                <a:gd name="T12" fmla="*/ 131 h 1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31">
                  <a:moveTo>
                    <a:pt x="0" y="0"/>
                  </a:moveTo>
                  <a:lnTo>
                    <a:pt x="0" y="60"/>
                  </a:lnTo>
                  <a:lnTo>
                    <a:pt x="4" y="131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rgbClr val="000008"/>
              </a:solidFill>
              <a:round/>
              <a:headEnd type="triangle" w="med" len="med"/>
              <a:tailEnd type="non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1059" name="Freeform 6"/>
            <p:cNvSpPr>
              <a:spLocks noChangeAspect="1"/>
            </p:cNvSpPr>
            <p:nvPr/>
          </p:nvSpPr>
          <p:spPr bwMode="auto">
            <a:xfrm>
              <a:off x="1152" y="3002"/>
              <a:ext cx="4" cy="131"/>
            </a:xfrm>
            <a:custGeom>
              <a:avLst/>
              <a:gdLst>
                <a:gd name="T0" fmla="*/ 0 w 4"/>
                <a:gd name="T1" fmla="*/ 0 h 131"/>
                <a:gd name="T2" fmla="*/ 0 w 4"/>
                <a:gd name="T3" fmla="*/ 60 h 131"/>
                <a:gd name="T4" fmla="*/ 4 w 4"/>
                <a:gd name="T5" fmla="*/ 131 h 131"/>
                <a:gd name="T6" fmla="*/ 0 60000 65536"/>
                <a:gd name="T7" fmla="*/ 0 60000 65536"/>
                <a:gd name="T8" fmla="*/ 0 60000 65536"/>
                <a:gd name="T9" fmla="*/ 0 w 4"/>
                <a:gd name="T10" fmla="*/ 0 h 131"/>
                <a:gd name="T11" fmla="*/ 4 w 4"/>
                <a:gd name="T12" fmla="*/ 131 h 1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31">
                  <a:moveTo>
                    <a:pt x="0" y="0"/>
                  </a:moveTo>
                  <a:lnTo>
                    <a:pt x="0" y="60"/>
                  </a:lnTo>
                  <a:lnTo>
                    <a:pt x="4" y="131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rgbClr val="000008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1060" name="Freeform 7"/>
            <p:cNvSpPr>
              <a:spLocks noChangeAspect="1"/>
            </p:cNvSpPr>
            <p:nvPr/>
          </p:nvSpPr>
          <p:spPr bwMode="auto">
            <a:xfrm>
              <a:off x="905" y="3241"/>
              <a:ext cx="1" cy="198"/>
            </a:xfrm>
            <a:custGeom>
              <a:avLst/>
              <a:gdLst>
                <a:gd name="T0" fmla="*/ 0 w 1"/>
                <a:gd name="T1" fmla="*/ 198 h 198"/>
                <a:gd name="T2" fmla="*/ 0 w 1"/>
                <a:gd name="T3" fmla="*/ 0 h 198"/>
                <a:gd name="T4" fmla="*/ 0 60000 65536"/>
                <a:gd name="T5" fmla="*/ 0 60000 65536"/>
                <a:gd name="T6" fmla="*/ 0 w 1"/>
                <a:gd name="T7" fmla="*/ 0 h 198"/>
                <a:gd name="T8" fmla="*/ 1 w 1"/>
                <a:gd name="T9" fmla="*/ 198 h 1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8">
                  <a:moveTo>
                    <a:pt x="0" y="198"/>
                  </a:move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000008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1061" name="Line 8"/>
            <p:cNvSpPr>
              <a:spLocks noChangeAspect="1" noChangeShapeType="1"/>
            </p:cNvSpPr>
            <p:nvPr/>
          </p:nvSpPr>
          <p:spPr bwMode="auto">
            <a:xfrm flipV="1">
              <a:off x="905" y="2857"/>
              <a:ext cx="1" cy="100"/>
            </a:xfrm>
            <a:prstGeom prst="line">
              <a:avLst/>
            </a:prstGeom>
            <a:noFill/>
            <a:ln w="25400">
              <a:solidFill>
                <a:srgbClr val="00000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2" name="Line 9"/>
            <p:cNvSpPr>
              <a:spLocks noChangeAspect="1" noChangeShapeType="1"/>
            </p:cNvSpPr>
            <p:nvPr/>
          </p:nvSpPr>
          <p:spPr bwMode="auto">
            <a:xfrm flipV="1">
              <a:off x="1151" y="2840"/>
              <a:ext cx="1" cy="100"/>
            </a:xfrm>
            <a:prstGeom prst="line">
              <a:avLst/>
            </a:prstGeom>
            <a:noFill/>
            <a:ln w="25400">
              <a:solidFill>
                <a:srgbClr val="000008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3" name="Oval 10"/>
            <p:cNvSpPr>
              <a:spLocks noChangeAspect="1" noChangeArrowheads="1"/>
            </p:cNvSpPr>
            <p:nvPr/>
          </p:nvSpPr>
          <p:spPr bwMode="auto">
            <a:xfrm>
              <a:off x="768" y="2713"/>
              <a:ext cx="493" cy="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600"/>
                <a:t>Operator</a:t>
              </a:r>
            </a:p>
          </p:txBody>
        </p:sp>
        <p:sp>
          <p:nvSpPr>
            <p:cNvPr id="1064" name="Rectangle 11"/>
            <p:cNvSpPr>
              <a:spLocks noChangeAspect="1" noChangeArrowheads="1"/>
            </p:cNvSpPr>
            <p:nvPr/>
          </p:nvSpPr>
          <p:spPr bwMode="auto">
            <a:xfrm>
              <a:off x="713" y="2940"/>
              <a:ext cx="302" cy="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600" b="1"/>
                <a:t>Display</a:t>
              </a:r>
            </a:p>
          </p:txBody>
        </p:sp>
        <p:sp>
          <p:nvSpPr>
            <p:cNvPr id="1065" name="Rectangle 12"/>
            <p:cNvSpPr>
              <a:spLocks noChangeAspect="1" noChangeArrowheads="1"/>
            </p:cNvSpPr>
            <p:nvPr/>
          </p:nvSpPr>
          <p:spPr bwMode="auto">
            <a:xfrm>
              <a:off x="1015" y="2940"/>
              <a:ext cx="301" cy="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600" b="1"/>
                <a:t>Controller</a:t>
              </a:r>
            </a:p>
          </p:txBody>
        </p:sp>
        <p:sp>
          <p:nvSpPr>
            <p:cNvPr id="1066" name="Freeform 13"/>
            <p:cNvSpPr>
              <a:spLocks noChangeAspect="1"/>
            </p:cNvSpPr>
            <p:nvPr/>
          </p:nvSpPr>
          <p:spPr bwMode="auto">
            <a:xfrm>
              <a:off x="905" y="3577"/>
              <a:ext cx="3" cy="118"/>
            </a:xfrm>
            <a:custGeom>
              <a:avLst/>
              <a:gdLst>
                <a:gd name="T0" fmla="*/ 0 w 3"/>
                <a:gd name="T1" fmla="*/ 118 h 118"/>
                <a:gd name="T2" fmla="*/ 3 w 3"/>
                <a:gd name="T3" fmla="*/ 0 h 118"/>
                <a:gd name="T4" fmla="*/ 0 60000 65536"/>
                <a:gd name="T5" fmla="*/ 0 60000 65536"/>
                <a:gd name="T6" fmla="*/ 0 w 3"/>
                <a:gd name="T7" fmla="*/ 0 h 118"/>
                <a:gd name="T8" fmla="*/ 3 w 3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18">
                  <a:moveTo>
                    <a:pt x="0" y="118"/>
                  </a:moveTo>
                  <a:lnTo>
                    <a:pt x="3" y="0"/>
                  </a:lnTo>
                </a:path>
              </a:pathLst>
            </a:custGeom>
            <a:noFill/>
            <a:ln w="25400">
              <a:solidFill>
                <a:srgbClr val="00000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7" name="Freeform 14"/>
            <p:cNvSpPr>
              <a:spLocks noChangeAspect="1"/>
            </p:cNvSpPr>
            <p:nvPr/>
          </p:nvSpPr>
          <p:spPr bwMode="auto">
            <a:xfrm>
              <a:off x="1148" y="3571"/>
              <a:ext cx="4" cy="117"/>
            </a:xfrm>
            <a:custGeom>
              <a:avLst/>
              <a:gdLst>
                <a:gd name="T0" fmla="*/ 0 w 4"/>
                <a:gd name="T1" fmla="*/ 0 h 117"/>
                <a:gd name="T2" fmla="*/ 4 w 4"/>
                <a:gd name="T3" fmla="*/ 117 h 117"/>
                <a:gd name="T4" fmla="*/ 0 60000 65536"/>
                <a:gd name="T5" fmla="*/ 0 60000 65536"/>
                <a:gd name="T6" fmla="*/ 0 w 4"/>
                <a:gd name="T7" fmla="*/ 0 h 117"/>
                <a:gd name="T8" fmla="*/ 4 w 4"/>
                <a:gd name="T9" fmla="*/ 117 h 1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17">
                  <a:moveTo>
                    <a:pt x="0" y="0"/>
                  </a:moveTo>
                  <a:lnTo>
                    <a:pt x="4" y="117"/>
                  </a:lnTo>
                </a:path>
              </a:pathLst>
            </a:custGeom>
            <a:noFill/>
            <a:ln w="25400">
              <a:solidFill>
                <a:srgbClr val="00000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8" name="Line 15"/>
            <p:cNvSpPr>
              <a:spLocks noChangeAspect="1" noChangeShapeType="1"/>
            </p:cNvSpPr>
            <p:nvPr/>
          </p:nvSpPr>
          <p:spPr bwMode="auto">
            <a:xfrm flipV="1">
              <a:off x="878" y="3765"/>
              <a:ext cx="1" cy="100"/>
            </a:xfrm>
            <a:prstGeom prst="line">
              <a:avLst/>
            </a:prstGeom>
            <a:noFill/>
            <a:ln w="25400">
              <a:solidFill>
                <a:srgbClr val="00000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9" name="Line 16"/>
            <p:cNvSpPr>
              <a:spLocks noChangeAspect="1" noChangeShapeType="1"/>
            </p:cNvSpPr>
            <p:nvPr/>
          </p:nvSpPr>
          <p:spPr bwMode="auto">
            <a:xfrm flipV="1">
              <a:off x="1151" y="3765"/>
              <a:ext cx="1" cy="100"/>
            </a:xfrm>
            <a:prstGeom prst="line">
              <a:avLst/>
            </a:prstGeom>
            <a:noFill/>
            <a:ln w="25400">
              <a:solidFill>
                <a:srgbClr val="000008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0" name="Oval 17"/>
            <p:cNvSpPr>
              <a:spLocks noChangeAspect="1" noChangeArrowheads="1"/>
            </p:cNvSpPr>
            <p:nvPr/>
          </p:nvSpPr>
          <p:spPr bwMode="auto">
            <a:xfrm>
              <a:off x="768" y="3840"/>
              <a:ext cx="493" cy="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600"/>
                <a:t>Machine</a:t>
              </a:r>
            </a:p>
          </p:txBody>
        </p:sp>
        <p:sp>
          <p:nvSpPr>
            <p:cNvPr id="1071" name="Rectangle 18"/>
            <p:cNvSpPr>
              <a:spLocks noChangeAspect="1" noChangeArrowheads="1"/>
            </p:cNvSpPr>
            <p:nvPr/>
          </p:nvSpPr>
          <p:spPr bwMode="auto">
            <a:xfrm>
              <a:off x="713" y="3689"/>
              <a:ext cx="302" cy="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600" b="1"/>
                <a:t>Sensor</a:t>
              </a:r>
            </a:p>
          </p:txBody>
        </p:sp>
        <p:sp>
          <p:nvSpPr>
            <p:cNvPr id="1072" name="Rectangle 19"/>
            <p:cNvSpPr>
              <a:spLocks noChangeAspect="1" noChangeArrowheads="1"/>
            </p:cNvSpPr>
            <p:nvPr/>
          </p:nvSpPr>
          <p:spPr bwMode="auto">
            <a:xfrm>
              <a:off x="1015" y="3689"/>
              <a:ext cx="301" cy="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kumimoji="0" lang="fr-FR" sz="1600" b="1"/>
                <a:t>Actuator</a:t>
              </a:r>
            </a:p>
          </p:txBody>
        </p:sp>
        <p:sp>
          <p:nvSpPr>
            <p:cNvPr id="1073" name="Rectangle 20"/>
            <p:cNvSpPr>
              <a:spLocks noChangeAspect="1" noChangeArrowheads="1"/>
            </p:cNvSpPr>
            <p:nvPr/>
          </p:nvSpPr>
          <p:spPr bwMode="auto">
            <a:xfrm>
              <a:off x="713" y="3133"/>
              <a:ext cx="603" cy="1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tIns="10800" anchorCtr="1"/>
            <a:lstStyle/>
            <a:p>
              <a:pPr eaLnBrk="0" hangingPunct="0"/>
              <a:r>
                <a:rPr kumimoji="0" lang="fr-FR" sz="1600" b="1"/>
                <a:t>Computer (far)</a:t>
              </a:r>
            </a:p>
          </p:txBody>
        </p:sp>
        <p:sp>
          <p:nvSpPr>
            <p:cNvPr id="1074" name="Rectangle 21"/>
            <p:cNvSpPr>
              <a:spLocks noChangeAspect="1" noChangeArrowheads="1"/>
            </p:cNvSpPr>
            <p:nvPr/>
          </p:nvSpPr>
          <p:spPr bwMode="auto">
            <a:xfrm>
              <a:off x="713" y="3445"/>
              <a:ext cx="603" cy="1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tIns="10800" anchorCtr="1"/>
            <a:lstStyle/>
            <a:p>
              <a:pPr eaLnBrk="0" hangingPunct="0"/>
              <a:r>
                <a:rPr kumimoji="0" lang="fr-FR" sz="1600" b="1"/>
                <a:t>Computer (near)</a:t>
              </a:r>
            </a:p>
          </p:txBody>
        </p:sp>
        <p:sp>
          <p:nvSpPr>
            <p:cNvPr id="1075" name="Freeform 22"/>
            <p:cNvSpPr>
              <a:spLocks noChangeAspect="1"/>
            </p:cNvSpPr>
            <p:nvPr/>
          </p:nvSpPr>
          <p:spPr bwMode="auto">
            <a:xfrm>
              <a:off x="1148" y="3258"/>
              <a:ext cx="4" cy="178"/>
            </a:xfrm>
            <a:custGeom>
              <a:avLst/>
              <a:gdLst>
                <a:gd name="T0" fmla="*/ 4 w 4"/>
                <a:gd name="T1" fmla="*/ 0 h 178"/>
                <a:gd name="T2" fmla="*/ 4 w 4"/>
                <a:gd name="T3" fmla="*/ 60 h 178"/>
                <a:gd name="T4" fmla="*/ 0 w 4"/>
                <a:gd name="T5" fmla="*/ 178 h 178"/>
                <a:gd name="T6" fmla="*/ 0 60000 65536"/>
                <a:gd name="T7" fmla="*/ 0 60000 65536"/>
                <a:gd name="T8" fmla="*/ 0 60000 65536"/>
                <a:gd name="T9" fmla="*/ 0 w 4"/>
                <a:gd name="T10" fmla="*/ 0 h 178"/>
                <a:gd name="T11" fmla="*/ 4 w 4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78">
                  <a:moveTo>
                    <a:pt x="4" y="0"/>
                  </a:moveTo>
                  <a:lnTo>
                    <a:pt x="4" y="60"/>
                  </a:lnTo>
                  <a:lnTo>
                    <a:pt x="0" y="178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rgbClr val="000008"/>
              </a:solidFill>
              <a:round/>
              <a:headEnd/>
              <a:tailEnd type="triangle" w="med" len="med"/>
            </a:ln>
          </p:spPr>
          <p:txBody>
            <a:bodyPr wrap="none" tIns="10800" anchorCtr="1"/>
            <a:lstStyle/>
            <a:p>
              <a:endParaRPr lang="fr-FR"/>
            </a:p>
          </p:txBody>
        </p:sp>
        <p:sp>
          <p:nvSpPr>
            <p:cNvPr id="1076" name="Freeform 23"/>
            <p:cNvSpPr>
              <a:spLocks/>
            </p:cNvSpPr>
            <p:nvPr/>
          </p:nvSpPr>
          <p:spPr bwMode="auto">
            <a:xfrm>
              <a:off x="912" y="3216"/>
              <a:ext cx="240" cy="48"/>
            </a:xfrm>
            <a:custGeom>
              <a:avLst/>
              <a:gdLst>
                <a:gd name="T0" fmla="*/ 0 w 288"/>
                <a:gd name="T1" fmla="*/ 48 h 48"/>
                <a:gd name="T2" fmla="*/ 0 w 288"/>
                <a:gd name="T3" fmla="*/ 0 h 48"/>
                <a:gd name="T4" fmla="*/ 97 w 288"/>
                <a:gd name="T5" fmla="*/ 0 h 48"/>
                <a:gd name="T6" fmla="*/ 97 w 288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8"/>
                <a:gd name="T14" fmla="*/ 288 w 28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8">
                  <a:moveTo>
                    <a:pt x="0" y="48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48"/>
                  </a:lnTo>
                </a:path>
              </a:pathLst>
            </a:custGeom>
            <a:noFill/>
            <a:ln w="19050" cap="flat" cmpd="sng">
              <a:solidFill>
                <a:srgbClr val="00000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159768" name="Rectangle 24"/>
          <p:cNvSpPr>
            <a:spLocks noChangeArrowheads="1"/>
          </p:cNvSpPr>
          <p:nvPr/>
        </p:nvSpPr>
        <p:spPr bwMode="auto">
          <a:xfrm>
            <a:off x="2222500" y="3689350"/>
            <a:ext cx="551021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  <a:cs typeface="Times New Roman" charset="0"/>
              </a:rPr>
              <a:t>Contrôle en boucle fermée </a:t>
            </a:r>
            <a:br>
              <a:rPr kumimoji="0" lang="fr-FR" sz="3200">
                <a:latin typeface="Arial" charset="0"/>
                <a:cs typeface="Times New Roman" charset="0"/>
              </a:rPr>
            </a:br>
            <a:r>
              <a:rPr kumimoji="0" lang="fr-FR" sz="3200">
                <a:latin typeface="Arial" charset="0"/>
                <a:cs typeface="Times New Roman" charset="0"/>
              </a:rPr>
              <a:t>(télé-opération directe</a:t>
            </a:r>
            <a:br>
              <a:rPr kumimoji="0" lang="fr-FR" sz="3200">
                <a:latin typeface="Arial" charset="0"/>
                <a:cs typeface="Times New Roman" charset="0"/>
              </a:rPr>
            </a:br>
            <a:r>
              <a:rPr kumimoji="0" lang="fr-FR" sz="3200">
                <a:latin typeface="Arial" charset="0"/>
                <a:cs typeface="Times New Roman" charset="0"/>
              </a:rPr>
              <a:t>		télédynamie)</a:t>
            </a:r>
            <a:endParaRPr kumimoji="0" lang="fr-FR" sz="320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sz="2800">
                <a:latin typeface="Arial" charset="0"/>
                <a:cs typeface="Times New Roman" charset="0"/>
              </a:rPr>
              <a:t>petits délais =&lt; 200 ms</a:t>
            </a:r>
            <a:endParaRPr kumimoji="0" lang="fr-FR" sz="280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</a:pPr>
            <a:r>
              <a:rPr kumimoji="0" lang="fr-FR" sz="2800">
                <a:latin typeface="Arial" charset="0"/>
                <a:cs typeface="Times New Roman" charset="0"/>
              </a:rPr>
              <a:t>compensations techniques</a:t>
            </a:r>
            <a:endParaRPr kumimoji="0" lang="fr-FR" sz="28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3" name="Freeform 25"/>
          <p:cNvSpPr>
            <a:spLocks noChangeAspect="1"/>
          </p:cNvSpPr>
          <p:nvPr/>
        </p:nvSpPr>
        <p:spPr bwMode="auto">
          <a:xfrm>
            <a:off x="1323975" y="2640013"/>
            <a:ext cx="9525" cy="506412"/>
          </a:xfrm>
          <a:custGeom>
            <a:avLst/>
            <a:gdLst>
              <a:gd name="T0" fmla="*/ 0 w 4"/>
              <a:gd name="T1" fmla="*/ 0 h 131"/>
              <a:gd name="T2" fmla="*/ 0 w 4"/>
              <a:gd name="T3" fmla="*/ 2147483647 h 131"/>
              <a:gd name="T4" fmla="*/ 2147483647 w 4"/>
              <a:gd name="T5" fmla="*/ 2147483647 h 131"/>
              <a:gd name="T6" fmla="*/ 0 60000 65536"/>
              <a:gd name="T7" fmla="*/ 0 60000 65536"/>
              <a:gd name="T8" fmla="*/ 0 60000 65536"/>
              <a:gd name="T9" fmla="*/ 0 w 4"/>
              <a:gd name="T10" fmla="*/ 0 h 131"/>
              <a:gd name="T11" fmla="*/ 4 w 4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31">
                <a:moveTo>
                  <a:pt x="0" y="0"/>
                </a:moveTo>
                <a:lnTo>
                  <a:pt x="0" y="60"/>
                </a:lnTo>
                <a:lnTo>
                  <a:pt x="4" y="131"/>
                </a:lnTo>
              </a:path>
            </a:pathLst>
          </a:custGeom>
          <a:solidFill>
            <a:srgbClr val="FF0000"/>
          </a:solidFill>
          <a:ln w="25400">
            <a:solidFill>
              <a:srgbClr val="000008"/>
            </a:solidFill>
            <a:round/>
            <a:headEnd type="triangle" w="med" len="med"/>
            <a:tailEnd type="none" w="med" len="med"/>
          </a:ln>
        </p:spPr>
        <p:txBody>
          <a:bodyPr wrap="none" tIns="10800" anchorCtr="1"/>
          <a:lstStyle/>
          <a:p>
            <a:endParaRPr lang="fr-FR"/>
          </a:p>
        </p:txBody>
      </p:sp>
      <p:sp>
        <p:nvSpPr>
          <p:cNvPr id="1034" name="Freeform 26"/>
          <p:cNvSpPr>
            <a:spLocks noChangeAspect="1"/>
          </p:cNvSpPr>
          <p:nvPr/>
        </p:nvSpPr>
        <p:spPr bwMode="auto">
          <a:xfrm>
            <a:off x="1947863" y="2643188"/>
            <a:ext cx="9525" cy="508000"/>
          </a:xfrm>
          <a:custGeom>
            <a:avLst/>
            <a:gdLst>
              <a:gd name="T0" fmla="*/ 0 w 4"/>
              <a:gd name="T1" fmla="*/ 0 h 131"/>
              <a:gd name="T2" fmla="*/ 0 w 4"/>
              <a:gd name="T3" fmla="*/ 2147483647 h 131"/>
              <a:gd name="T4" fmla="*/ 2147483647 w 4"/>
              <a:gd name="T5" fmla="*/ 2147483647 h 131"/>
              <a:gd name="T6" fmla="*/ 0 60000 65536"/>
              <a:gd name="T7" fmla="*/ 0 60000 65536"/>
              <a:gd name="T8" fmla="*/ 0 60000 65536"/>
              <a:gd name="T9" fmla="*/ 0 w 4"/>
              <a:gd name="T10" fmla="*/ 0 h 131"/>
              <a:gd name="T11" fmla="*/ 4 w 4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31">
                <a:moveTo>
                  <a:pt x="0" y="0"/>
                </a:moveTo>
                <a:lnTo>
                  <a:pt x="0" y="60"/>
                </a:lnTo>
                <a:lnTo>
                  <a:pt x="4" y="131"/>
                </a:lnTo>
              </a:path>
            </a:pathLst>
          </a:custGeom>
          <a:solidFill>
            <a:srgbClr val="FF0000"/>
          </a:solidFill>
          <a:ln w="25400">
            <a:solidFill>
              <a:srgbClr val="000008"/>
            </a:solidFill>
            <a:round/>
            <a:headEnd/>
            <a:tailEnd type="triangle" w="med" len="med"/>
          </a:ln>
        </p:spPr>
        <p:txBody>
          <a:bodyPr wrap="none" tIns="10800" anchorCtr="1"/>
          <a:lstStyle/>
          <a:p>
            <a:endParaRPr lang="fr-FR"/>
          </a:p>
        </p:txBody>
      </p:sp>
      <p:sp>
        <p:nvSpPr>
          <p:cNvPr id="1035" name="Freeform 27"/>
          <p:cNvSpPr>
            <a:spLocks noChangeAspect="1"/>
          </p:cNvSpPr>
          <p:nvPr/>
        </p:nvSpPr>
        <p:spPr bwMode="auto">
          <a:xfrm>
            <a:off x="1323975" y="3568700"/>
            <a:ext cx="1588" cy="766763"/>
          </a:xfrm>
          <a:custGeom>
            <a:avLst/>
            <a:gdLst>
              <a:gd name="T0" fmla="*/ 0 w 1"/>
              <a:gd name="T1" fmla="*/ 2147483647 h 198"/>
              <a:gd name="T2" fmla="*/ 0 w 1"/>
              <a:gd name="T3" fmla="*/ 0 h 198"/>
              <a:gd name="T4" fmla="*/ 0 60000 65536"/>
              <a:gd name="T5" fmla="*/ 0 60000 65536"/>
              <a:gd name="T6" fmla="*/ 0 w 1"/>
              <a:gd name="T7" fmla="*/ 0 h 198"/>
              <a:gd name="T8" fmla="*/ 1 w 1"/>
              <a:gd name="T9" fmla="*/ 198 h 1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8">
                <a:moveTo>
                  <a:pt x="0" y="198"/>
                </a:moveTo>
                <a:lnTo>
                  <a:pt x="0" y="0"/>
                </a:lnTo>
              </a:path>
            </a:pathLst>
          </a:custGeom>
          <a:solidFill>
            <a:srgbClr val="FFFF00"/>
          </a:solidFill>
          <a:ln w="25400">
            <a:solidFill>
              <a:srgbClr val="000008"/>
            </a:solidFill>
            <a:round/>
            <a:headEnd/>
            <a:tailEnd type="triangle" w="med" len="med"/>
          </a:ln>
        </p:spPr>
        <p:txBody>
          <a:bodyPr wrap="none" tIns="10800" anchorCtr="1"/>
          <a:lstStyle/>
          <a:p>
            <a:endParaRPr lang="fr-FR"/>
          </a:p>
        </p:txBody>
      </p:sp>
      <p:sp>
        <p:nvSpPr>
          <p:cNvPr id="1036" name="Line 28"/>
          <p:cNvSpPr>
            <a:spLocks noChangeAspect="1" noChangeShapeType="1"/>
          </p:cNvSpPr>
          <p:nvPr/>
        </p:nvSpPr>
        <p:spPr bwMode="auto">
          <a:xfrm flipV="1">
            <a:off x="1323975" y="2081213"/>
            <a:ext cx="1588" cy="387350"/>
          </a:xfrm>
          <a:prstGeom prst="line">
            <a:avLst/>
          </a:prstGeom>
          <a:noFill/>
          <a:ln w="25400">
            <a:solidFill>
              <a:srgbClr val="00000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7" name="Line 29"/>
          <p:cNvSpPr>
            <a:spLocks noChangeAspect="1" noChangeShapeType="1"/>
          </p:cNvSpPr>
          <p:nvPr/>
        </p:nvSpPr>
        <p:spPr bwMode="auto">
          <a:xfrm flipV="1">
            <a:off x="1944688" y="2016125"/>
            <a:ext cx="3175" cy="387350"/>
          </a:xfrm>
          <a:prstGeom prst="line">
            <a:avLst/>
          </a:prstGeom>
          <a:noFill/>
          <a:ln w="25400">
            <a:solidFill>
              <a:srgbClr val="00000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8" name="Oval 30"/>
          <p:cNvSpPr>
            <a:spLocks noChangeAspect="1" noChangeArrowheads="1"/>
          </p:cNvSpPr>
          <p:nvPr/>
        </p:nvSpPr>
        <p:spPr bwMode="auto">
          <a:xfrm>
            <a:off x="977900" y="1524000"/>
            <a:ext cx="1244600" cy="5889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fr-FR" sz="1600"/>
              <a:t>Operator</a:t>
            </a:r>
          </a:p>
        </p:txBody>
      </p:sp>
      <p:sp>
        <p:nvSpPr>
          <p:cNvPr id="1039" name="Rectangle 31"/>
          <p:cNvSpPr>
            <a:spLocks noChangeAspect="1" noChangeArrowheads="1"/>
          </p:cNvSpPr>
          <p:nvPr/>
        </p:nvSpPr>
        <p:spPr bwMode="auto">
          <a:xfrm>
            <a:off x="838200" y="2403475"/>
            <a:ext cx="763588" cy="2936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fr-FR" sz="1600" b="1"/>
              <a:t>Display</a:t>
            </a:r>
          </a:p>
        </p:txBody>
      </p:sp>
      <p:sp>
        <p:nvSpPr>
          <p:cNvPr id="1040" name="Rectangle 32"/>
          <p:cNvSpPr>
            <a:spLocks noChangeAspect="1" noChangeArrowheads="1"/>
          </p:cNvSpPr>
          <p:nvPr/>
        </p:nvSpPr>
        <p:spPr bwMode="auto">
          <a:xfrm>
            <a:off x="1601788" y="2403475"/>
            <a:ext cx="760412" cy="2936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fr-FR" sz="1600" b="1"/>
              <a:t>Controller</a:t>
            </a:r>
          </a:p>
        </p:txBody>
      </p:sp>
      <p:sp>
        <p:nvSpPr>
          <p:cNvPr id="1041" name="Freeform 33"/>
          <p:cNvSpPr>
            <a:spLocks noChangeAspect="1"/>
          </p:cNvSpPr>
          <p:nvPr/>
        </p:nvSpPr>
        <p:spPr bwMode="auto">
          <a:xfrm>
            <a:off x="1316038" y="4846638"/>
            <a:ext cx="7937" cy="479425"/>
          </a:xfrm>
          <a:custGeom>
            <a:avLst/>
            <a:gdLst>
              <a:gd name="T0" fmla="*/ 2147483647 w 3"/>
              <a:gd name="T1" fmla="*/ 2147483647 h 124"/>
              <a:gd name="T2" fmla="*/ 0 w 3"/>
              <a:gd name="T3" fmla="*/ 0 h 124"/>
              <a:gd name="T4" fmla="*/ 0 60000 65536"/>
              <a:gd name="T5" fmla="*/ 0 60000 65536"/>
              <a:gd name="T6" fmla="*/ 0 w 3"/>
              <a:gd name="T7" fmla="*/ 0 h 124"/>
              <a:gd name="T8" fmla="*/ 3 w 3"/>
              <a:gd name="T9" fmla="*/ 124 h 1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24">
                <a:moveTo>
                  <a:pt x="3" y="124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00000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42" name="Freeform 34"/>
          <p:cNvSpPr>
            <a:spLocks noChangeAspect="1"/>
          </p:cNvSpPr>
          <p:nvPr/>
        </p:nvSpPr>
        <p:spPr bwMode="auto">
          <a:xfrm>
            <a:off x="1938338" y="4846638"/>
            <a:ext cx="9525" cy="452437"/>
          </a:xfrm>
          <a:custGeom>
            <a:avLst/>
            <a:gdLst>
              <a:gd name="T0" fmla="*/ 0 w 4"/>
              <a:gd name="T1" fmla="*/ 0 h 117"/>
              <a:gd name="T2" fmla="*/ 2147483647 w 4"/>
              <a:gd name="T3" fmla="*/ 2147483647 h 117"/>
              <a:gd name="T4" fmla="*/ 0 60000 65536"/>
              <a:gd name="T5" fmla="*/ 0 60000 65536"/>
              <a:gd name="T6" fmla="*/ 0 w 4"/>
              <a:gd name="T7" fmla="*/ 0 h 117"/>
              <a:gd name="T8" fmla="*/ 4 w 4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17">
                <a:moveTo>
                  <a:pt x="0" y="0"/>
                </a:moveTo>
                <a:lnTo>
                  <a:pt x="4" y="117"/>
                </a:lnTo>
              </a:path>
            </a:pathLst>
          </a:custGeom>
          <a:noFill/>
          <a:ln w="25400">
            <a:solidFill>
              <a:srgbClr val="00000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43" name="Line 35"/>
          <p:cNvSpPr>
            <a:spLocks noChangeAspect="1" noChangeShapeType="1"/>
          </p:cNvSpPr>
          <p:nvPr/>
        </p:nvSpPr>
        <p:spPr bwMode="auto">
          <a:xfrm flipV="1">
            <a:off x="1255713" y="5597525"/>
            <a:ext cx="1587" cy="387350"/>
          </a:xfrm>
          <a:prstGeom prst="line">
            <a:avLst/>
          </a:prstGeom>
          <a:noFill/>
          <a:ln w="25400">
            <a:solidFill>
              <a:srgbClr val="00000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44" name="Line 36"/>
          <p:cNvSpPr>
            <a:spLocks noChangeAspect="1" noChangeShapeType="1"/>
          </p:cNvSpPr>
          <p:nvPr/>
        </p:nvSpPr>
        <p:spPr bwMode="auto">
          <a:xfrm flipV="1">
            <a:off x="1944688" y="5597525"/>
            <a:ext cx="3175" cy="387350"/>
          </a:xfrm>
          <a:prstGeom prst="line">
            <a:avLst/>
          </a:prstGeom>
          <a:noFill/>
          <a:ln w="25400">
            <a:solidFill>
              <a:srgbClr val="00000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45" name="Oval 37"/>
          <p:cNvSpPr>
            <a:spLocks noChangeAspect="1" noChangeArrowheads="1"/>
          </p:cNvSpPr>
          <p:nvPr/>
        </p:nvSpPr>
        <p:spPr bwMode="auto">
          <a:xfrm>
            <a:off x="977900" y="5888038"/>
            <a:ext cx="1244600" cy="5889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fr-FR" sz="1600"/>
              <a:t>Machine</a:t>
            </a:r>
          </a:p>
        </p:txBody>
      </p:sp>
      <p:sp>
        <p:nvSpPr>
          <p:cNvPr id="1046" name="Rectangle 38"/>
          <p:cNvSpPr>
            <a:spLocks noChangeAspect="1" noChangeArrowheads="1"/>
          </p:cNvSpPr>
          <p:nvPr/>
        </p:nvSpPr>
        <p:spPr bwMode="auto">
          <a:xfrm>
            <a:off x="838200" y="5303838"/>
            <a:ext cx="763588" cy="2936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fr-FR" sz="1600" b="1"/>
              <a:t>Sensor</a:t>
            </a:r>
          </a:p>
        </p:txBody>
      </p:sp>
      <p:sp>
        <p:nvSpPr>
          <p:cNvPr id="1047" name="Rectangle 39"/>
          <p:cNvSpPr>
            <a:spLocks noChangeAspect="1" noChangeArrowheads="1"/>
          </p:cNvSpPr>
          <p:nvPr/>
        </p:nvSpPr>
        <p:spPr bwMode="auto">
          <a:xfrm>
            <a:off x="1601788" y="5303838"/>
            <a:ext cx="760412" cy="2936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fr-FR" sz="1600" b="1"/>
              <a:t>Actuator</a:t>
            </a:r>
          </a:p>
        </p:txBody>
      </p:sp>
      <p:sp>
        <p:nvSpPr>
          <p:cNvPr id="1048" name="Rectangle 40"/>
          <p:cNvSpPr>
            <a:spLocks noChangeAspect="1" noChangeArrowheads="1"/>
          </p:cNvSpPr>
          <p:nvPr/>
        </p:nvSpPr>
        <p:spPr bwMode="auto">
          <a:xfrm>
            <a:off x="838200" y="3146425"/>
            <a:ext cx="1524000" cy="4921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wrap="none" tIns="10800" anchorCtr="1"/>
          <a:lstStyle/>
          <a:p>
            <a:pPr eaLnBrk="0" hangingPunct="0"/>
            <a:r>
              <a:rPr kumimoji="0" lang="fr-FR" sz="1600" b="1"/>
              <a:t/>
            </a:r>
            <a:br>
              <a:rPr kumimoji="0" lang="fr-FR" sz="1600" b="1"/>
            </a:br>
            <a:r>
              <a:rPr kumimoji="0" lang="fr-FR" sz="1600" b="1"/>
              <a:t>Computer (far)</a:t>
            </a:r>
          </a:p>
        </p:txBody>
      </p:sp>
      <p:sp>
        <p:nvSpPr>
          <p:cNvPr id="1049" name="Rectangle 41"/>
          <p:cNvSpPr>
            <a:spLocks noChangeAspect="1" noChangeArrowheads="1"/>
          </p:cNvSpPr>
          <p:nvPr/>
        </p:nvSpPr>
        <p:spPr bwMode="auto">
          <a:xfrm>
            <a:off x="838200" y="4359275"/>
            <a:ext cx="1524000" cy="4873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wrap="none" tIns="10800" anchorCtr="1"/>
          <a:lstStyle/>
          <a:p>
            <a:pPr eaLnBrk="0" hangingPunct="0"/>
            <a:r>
              <a:rPr kumimoji="0" lang="fr-FR" sz="1600" b="1"/>
              <a:t>Computer (near)</a:t>
            </a:r>
          </a:p>
        </p:txBody>
      </p:sp>
      <p:sp>
        <p:nvSpPr>
          <p:cNvPr id="1050" name="Freeform 42"/>
          <p:cNvSpPr>
            <a:spLocks noChangeAspect="1"/>
          </p:cNvSpPr>
          <p:nvPr/>
        </p:nvSpPr>
        <p:spPr bwMode="auto">
          <a:xfrm>
            <a:off x="1927225" y="3638550"/>
            <a:ext cx="11113" cy="685800"/>
          </a:xfrm>
          <a:custGeom>
            <a:avLst/>
            <a:gdLst>
              <a:gd name="T0" fmla="*/ 0 w 4"/>
              <a:gd name="T1" fmla="*/ 0 h 177"/>
              <a:gd name="T2" fmla="*/ 0 w 4"/>
              <a:gd name="T3" fmla="*/ 2147483647 h 177"/>
              <a:gd name="T4" fmla="*/ 2147483647 w 4"/>
              <a:gd name="T5" fmla="*/ 2147483647 h 177"/>
              <a:gd name="T6" fmla="*/ 0 60000 65536"/>
              <a:gd name="T7" fmla="*/ 0 60000 65536"/>
              <a:gd name="T8" fmla="*/ 0 60000 65536"/>
              <a:gd name="T9" fmla="*/ 0 w 4"/>
              <a:gd name="T10" fmla="*/ 0 h 177"/>
              <a:gd name="T11" fmla="*/ 4 w 4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77">
                <a:moveTo>
                  <a:pt x="0" y="0"/>
                </a:moveTo>
                <a:lnTo>
                  <a:pt x="0" y="60"/>
                </a:lnTo>
                <a:lnTo>
                  <a:pt x="4" y="177"/>
                </a:lnTo>
              </a:path>
            </a:pathLst>
          </a:custGeom>
          <a:solidFill>
            <a:srgbClr val="FF0000"/>
          </a:solidFill>
          <a:ln w="25400">
            <a:solidFill>
              <a:srgbClr val="000008"/>
            </a:solidFill>
            <a:round/>
            <a:headEnd/>
            <a:tailEnd type="triangle" w="med" len="med"/>
          </a:ln>
        </p:spPr>
        <p:txBody>
          <a:bodyPr wrap="none" tIns="10800" anchorCtr="1"/>
          <a:lstStyle/>
          <a:p>
            <a:endParaRPr lang="fr-FR"/>
          </a:p>
        </p:txBody>
      </p:sp>
      <p:sp>
        <p:nvSpPr>
          <p:cNvPr id="1051" name="Freeform 43"/>
          <p:cNvSpPr>
            <a:spLocks/>
          </p:cNvSpPr>
          <p:nvPr/>
        </p:nvSpPr>
        <p:spPr bwMode="auto">
          <a:xfrm>
            <a:off x="1323975" y="4684713"/>
            <a:ext cx="606425" cy="185737"/>
          </a:xfrm>
          <a:custGeom>
            <a:avLst/>
            <a:gdLst>
              <a:gd name="T0" fmla="*/ 0 w 288"/>
              <a:gd name="T1" fmla="*/ 2147483647 h 48"/>
              <a:gd name="T2" fmla="*/ 0 w 288"/>
              <a:gd name="T3" fmla="*/ 0 h 48"/>
              <a:gd name="T4" fmla="*/ 2147483647 w 288"/>
              <a:gd name="T5" fmla="*/ 0 h 48"/>
              <a:gd name="T6" fmla="*/ 2147483647 w 288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48"/>
              <a:gd name="T14" fmla="*/ 288 w 288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48">
                <a:moveTo>
                  <a:pt x="0" y="48"/>
                </a:moveTo>
                <a:lnTo>
                  <a:pt x="0" y="0"/>
                </a:lnTo>
                <a:lnTo>
                  <a:pt x="288" y="0"/>
                </a:lnTo>
                <a:lnTo>
                  <a:pt x="288" y="48"/>
                </a:lnTo>
              </a:path>
            </a:pathLst>
          </a:custGeom>
          <a:noFill/>
          <a:ln w="19050" cap="flat" cmpd="sng">
            <a:solidFill>
              <a:srgbClr val="00000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52" name="Line 44"/>
          <p:cNvSpPr>
            <a:spLocks noChangeShapeType="1"/>
          </p:cNvSpPr>
          <p:nvPr/>
        </p:nvSpPr>
        <p:spPr bwMode="auto">
          <a:xfrm>
            <a:off x="1325563" y="3151188"/>
            <a:ext cx="7937" cy="168275"/>
          </a:xfrm>
          <a:prstGeom prst="line">
            <a:avLst/>
          </a:prstGeom>
          <a:noFill/>
          <a:ln w="19050">
            <a:solidFill>
              <a:srgbClr val="000008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53" name="Line 45"/>
          <p:cNvSpPr>
            <a:spLocks noChangeShapeType="1"/>
          </p:cNvSpPr>
          <p:nvPr/>
        </p:nvSpPr>
        <p:spPr bwMode="auto">
          <a:xfrm>
            <a:off x="1333500" y="3319463"/>
            <a:ext cx="611188" cy="0"/>
          </a:xfrm>
          <a:prstGeom prst="line">
            <a:avLst/>
          </a:prstGeom>
          <a:noFill/>
          <a:ln w="19050">
            <a:solidFill>
              <a:srgbClr val="000008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54" name="Line 46"/>
          <p:cNvSpPr>
            <a:spLocks noChangeShapeType="1"/>
          </p:cNvSpPr>
          <p:nvPr/>
        </p:nvSpPr>
        <p:spPr bwMode="auto">
          <a:xfrm flipV="1">
            <a:off x="1957388" y="3151188"/>
            <a:ext cx="0" cy="168275"/>
          </a:xfrm>
          <a:prstGeom prst="line">
            <a:avLst/>
          </a:prstGeom>
          <a:noFill/>
          <a:ln w="19050">
            <a:solidFill>
              <a:srgbClr val="000008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pic>
        <p:nvPicPr>
          <p:cNvPr id="1055" name="Picture 47" descr="C:\Documents and Settings\jean\Mes documents\_etudes\articles\AIP_Nantes_18-19_1_2007\presentation\net_only_r-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689350"/>
            <a:ext cx="19812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92" name="Picture 48" descr="C:\Documents and Settings\jean\Mes documents\_etudes\articles\AIP_Nantes_18-19_1_2007\presentation\net_only_r-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505200"/>
            <a:ext cx="19812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9"/>
          <p:cNvGraphicFramePr>
            <a:graphicFrameLocks noChangeAspect="1"/>
          </p:cNvGraphicFramePr>
          <p:nvPr/>
        </p:nvGraphicFramePr>
        <p:xfrm>
          <a:off x="1443038" y="3810000"/>
          <a:ext cx="354012" cy="361950"/>
        </p:xfrm>
        <a:graphic>
          <a:graphicData uri="http://schemas.openxmlformats.org/presentationml/2006/ole">
            <p:oleObj spid="_x0000_s1026" name="Clip" r:id="rId4" imgW="2062681" imgH="2109457" progId="MS_ClipArt_Gallery.2">
              <p:embed/>
            </p:oleObj>
          </a:graphicData>
        </a:graphic>
      </p:graphicFrame>
      <p:graphicFrame>
        <p:nvGraphicFramePr>
          <p:cNvPr id="1027" name="Object 50"/>
          <p:cNvGraphicFramePr>
            <a:graphicFrameLocks noChangeAspect="1"/>
          </p:cNvGraphicFramePr>
          <p:nvPr/>
        </p:nvGraphicFramePr>
        <p:xfrm>
          <a:off x="8040688" y="3689350"/>
          <a:ext cx="354012" cy="361950"/>
        </p:xfrm>
        <a:graphic>
          <a:graphicData uri="http://schemas.openxmlformats.org/presentationml/2006/ole">
            <p:oleObj spid="_x0000_s1027" name="Clip" r:id="rId5" imgW="2062681" imgH="2109457" progId="MS_ClipArt_Gallery.2">
              <p:embed/>
            </p:oleObj>
          </a:graphicData>
        </a:graphic>
      </p:graphicFrame>
      <p:sp>
        <p:nvSpPr>
          <p:cNvPr id="5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6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5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9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9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  <p:bldP spid="15976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295400" y="304800"/>
            <a:ext cx="6300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Commande à distance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8382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Où commence la distance ?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857250" y="4114800"/>
            <a:ext cx="4914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Quels coûts ?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838200" y="4938713"/>
            <a:ext cx="3352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Quels risques ? 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857250" y="3276600"/>
            <a:ext cx="7467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Quels gains ?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838200" y="2514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>
                <a:latin typeface="Arial" charset="0"/>
              </a:rPr>
              <a:t>Quels moyens de communication ?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7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build="p" autoUpdateAnimBg="0" advAuto="2000"/>
      <p:bldP spid="160773" grpId="0" build="p" autoUpdateAnimBg="0" advAuto="2000"/>
      <p:bldP spid="160774" grpId="0" build="p" autoUpdateAnimBg="0" advAuto="2000"/>
      <p:bldP spid="160775" grpId="0" build="p" autoUpdateAnimBg="0" advAuto="2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300788" cy="762000"/>
          </a:xfrm>
        </p:spPr>
        <p:txBody>
          <a:bodyPr/>
          <a:lstStyle/>
          <a:p>
            <a:pPr eaLnBrk="1" hangingPunct="1"/>
            <a:r>
              <a:rPr lang="fr-FR" smtClean="0"/>
              <a:t>Commande par Internet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8" y="4953000"/>
            <a:ext cx="4479032" cy="461665"/>
          </a:xfr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fr-FR" sz="2400" dirty="0" smtClean="0"/>
              <a:t>2 - chargement </a:t>
            </a:r>
            <a:r>
              <a:rPr lang="fr-FR" sz="2400" dirty="0" smtClean="0"/>
              <a:t>d’Applets ou </a:t>
            </a:r>
            <a:r>
              <a:rPr lang="fr-FR" sz="2400" b="1" dirty="0" smtClean="0">
                <a:sym typeface="Wingdings" pitchFamily="2" charset="2"/>
              </a:rPr>
              <a:t></a:t>
            </a:r>
            <a:endParaRPr lang="fr-FR" sz="2400" b="1" dirty="0" smtClean="0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5561013" y="2582863"/>
            <a:ext cx="1524000" cy="914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fr-FR" sz="2000"/>
              <a:t>Serveur</a:t>
            </a:r>
          </a:p>
          <a:p>
            <a:pPr eaLnBrk="0" hangingPunct="0"/>
            <a:r>
              <a:rPr kumimoji="0" lang="fr-FR" sz="2000"/>
              <a:t>http</a:t>
            </a: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762000" y="2582863"/>
          <a:ext cx="1192213" cy="768350"/>
        </p:xfrm>
        <a:graphic>
          <a:graphicData uri="http://schemas.openxmlformats.org/presentationml/2006/ole">
            <p:oleObj spid="_x0000_s2050" name="Clip" r:id="rId3" imgW="1879092" imgH="1212494" progId="MS_ClipArt_Gallery.2">
              <p:embed/>
            </p:oleObj>
          </a:graphicData>
        </a:graphic>
      </p:graphicFrame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5562600" y="1504950"/>
            <a:ext cx="1524000" cy="914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fr-FR" sz="2000"/>
              <a:t>Serveur</a:t>
            </a:r>
          </a:p>
          <a:p>
            <a:pPr eaLnBrk="0" hangingPunct="0"/>
            <a:r>
              <a:rPr kumimoji="0" lang="fr-FR" sz="2000"/>
              <a:t>multi-media </a:t>
            </a: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7092950" y="1957388"/>
            <a:ext cx="527050" cy="0"/>
          </a:xfrm>
          <a:prstGeom prst="line">
            <a:avLst/>
          </a:prstGeom>
          <a:noFill/>
          <a:ln w="9525">
            <a:solidFill>
              <a:srgbClr val="000008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5568950" y="3568700"/>
            <a:ext cx="1524000" cy="914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fr-FR" sz="2000"/>
              <a:t>Serveur</a:t>
            </a:r>
            <a:br>
              <a:rPr kumimoji="0" lang="fr-FR" sz="2000"/>
            </a:br>
            <a:r>
              <a:rPr kumimoji="0" lang="fr-FR" sz="2000"/>
              <a:t>d ’application</a:t>
            </a:r>
            <a:endParaRPr kumimoji="0" lang="fr-FR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 flipH="1">
            <a:off x="7086600" y="3797300"/>
            <a:ext cx="407988" cy="0"/>
          </a:xfrm>
          <a:prstGeom prst="line">
            <a:avLst/>
          </a:prstGeom>
          <a:noFill/>
          <a:ln w="9525">
            <a:solidFill>
              <a:srgbClr val="000008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H="1">
            <a:off x="3581400" y="3009900"/>
            <a:ext cx="1979613" cy="0"/>
          </a:xfrm>
          <a:prstGeom prst="line">
            <a:avLst/>
          </a:prstGeom>
          <a:noFill/>
          <a:ln w="9525">
            <a:solidFill>
              <a:srgbClr val="000008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 rot="10800000">
            <a:off x="3581400" y="2278063"/>
            <a:ext cx="1981200" cy="1905000"/>
            <a:chOff x="2448" y="1776"/>
            <a:chExt cx="1632" cy="1248"/>
          </a:xfrm>
        </p:grpSpPr>
        <p:sp>
          <p:nvSpPr>
            <p:cNvPr id="2089" name="Line 15"/>
            <p:cNvSpPr>
              <a:spLocks noChangeShapeType="1"/>
            </p:cNvSpPr>
            <p:nvPr/>
          </p:nvSpPr>
          <p:spPr bwMode="auto">
            <a:xfrm flipH="1" flipV="1">
              <a:off x="2448" y="1776"/>
              <a:ext cx="1632" cy="768"/>
            </a:xfrm>
            <a:prstGeom prst="line">
              <a:avLst/>
            </a:prstGeom>
            <a:noFill/>
            <a:ln w="9525">
              <a:solidFill>
                <a:srgbClr val="000008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0" name="Line 16"/>
            <p:cNvSpPr>
              <a:spLocks noChangeShapeType="1"/>
            </p:cNvSpPr>
            <p:nvPr/>
          </p:nvSpPr>
          <p:spPr bwMode="auto">
            <a:xfrm flipH="1">
              <a:off x="2448" y="2544"/>
              <a:ext cx="1632" cy="480"/>
            </a:xfrm>
            <a:prstGeom prst="line">
              <a:avLst/>
            </a:prstGeom>
            <a:noFill/>
            <a:ln w="9525">
              <a:solidFill>
                <a:srgbClr val="000008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aphicFrame>
        <p:nvGraphicFramePr>
          <p:cNvPr id="2051" name="Object 17"/>
          <p:cNvGraphicFramePr>
            <a:graphicFrameLocks noChangeAspect="1"/>
          </p:cNvGraphicFramePr>
          <p:nvPr/>
        </p:nvGraphicFramePr>
        <p:xfrm>
          <a:off x="3911600" y="2647950"/>
          <a:ext cx="900113" cy="920750"/>
        </p:xfrm>
        <a:graphic>
          <a:graphicData uri="http://schemas.openxmlformats.org/presentationml/2006/ole">
            <p:oleObj spid="_x0000_s2051" name="Clip" r:id="rId4" imgW="2062681" imgH="2109457" progId="MS_ClipArt_Gallery.2">
              <p:embed/>
            </p:oleObj>
          </a:graphicData>
        </a:graphic>
      </p:graphicFrame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4644008" y="4578350"/>
            <a:ext cx="343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kumimoji="0" lang="fr-FR" dirty="0">
                <a:latin typeface="Arial" charset="0"/>
              </a:rPr>
              <a:t>1 - connexion http 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4644008" y="5867400"/>
            <a:ext cx="27638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kumimoji="0" lang="fr-FR" b="1" dirty="0">
                <a:latin typeface="Arial" charset="0"/>
              </a:rPr>
              <a:t>4 - Contrôle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133600" y="2058988"/>
            <a:ext cx="1447800" cy="21240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kumimoji="0" lang="fr-FR"/>
              <a:t>Client</a:t>
            </a:r>
          </a:p>
          <a:p>
            <a:pPr eaLnBrk="0" hangingPunct="0"/>
            <a:r>
              <a:rPr kumimoji="0" lang="fr-FR"/>
              <a:t>Internet</a:t>
            </a:r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2195513" y="2995613"/>
            <a:ext cx="1355725" cy="115411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fr-FR" sz="1800"/>
              <a:t>Applets </a:t>
            </a:r>
            <a:br>
              <a:rPr kumimoji="0" lang="fr-FR" sz="1800"/>
            </a:br>
            <a:r>
              <a:rPr kumimoji="0" lang="fr-FR" sz="1800"/>
              <a:t>Extension (GC)</a:t>
            </a:r>
            <a:br>
              <a:rPr kumimoji="0" lang="fr-FR" sz="1800"/>
            </a:br>
            <a:r>
              <a:rPr kumimoji="0" lang="fr-FR" sz="1800"/>
              <a:t>Client lourd</a:t>
            </a:r>
            <a:endParaRPr kumimoji="0" lang="fr-FR"/>
          </a:p>
        </p:txBody>
      </p:sp>
      <p:sp>
        <p:nvSpPr>
          <p:cNvPr id="92186" name="Rectangle 26"/>
          <p:cNvSpPr>
            <a:spLocks noChangeArrowheads="1"/>
          </p:cNvSpPr>
          <p:nvPr/>
        </p:nvSpPr>
        <p:spPr bwMode="auto">
          <a:xfrm>
            <a:off x="4644008" y="5373688"/>
            <a:ext cx="449999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fr-F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 – Connexion aux serveurs</a:t>
            </a:r>
          </a:p>
        </p:txBody>
      </p:sp>
      <p:pic>
        <p:nvPicPr>
          <p:cNvPr id="2068" name="Picture 303" descr="evi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363663"/>
            <a:ext cx="1295400" cy="105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2052" name="Object 304"/>
          <p:cNvGraphicFramePr>
            <a:graphicFrameLocks noChangeAspect="1"/>
          </p:cNvGraphicFramePr>
          <p:nvPr/>
        </p:nvGraphicFramePr>
        <p:xfrm>
          <a:off x="7494588" y="3040063"/>
          <a:ext cx="1628775" cy="1304925"/>
        </p:xfrm>
        <a:graphic>
          <a:graphicData uri="http://schemas.openxmlformats.org/presentationml/2006/ole">
            <p:oleObj spid="_x0000_s2052" name="Photo Editor Photo" r:id="rId6" imgW="1628571" imgH="1305107" progId="MSPhotoEd.3">
              <p:embed/>
            </p:oleObj>
          </a:graphicData>
        </a:graphic>
      </p:graphicFrame>
      <p:grpSp>
        <p:nvGrpSpPr>
          <p:cNvPr id="3" name="Group 325"/>
          <p:cNvGrpSpPr>
            <a:grpSpLocks/>
          </p:cNvGrpSpPr>
          <p:nvPr/>
        </p:nvGrpSpPr>
        <p:grpSpPr bwMode="auto">
          <a:xfrm>
            <a:off x="1058863" y="4578350"/>
            <a:ext cx="3595687" cy="1746250"/>
            <a:chOff x="759" y="2980"/>
            <a:chExt cx="2265" cy="1100"/>
          </a:xfrm>
        </p:grpSpPr>
        <p:sp>
          <p:nvSpPr>
            <p:cNvPr id="2072" name="Rectangle 317"/>
            <p:cNvSpPr>
              <a:spLocks noChangeArrowheads="1"/>
            </p:cNvSpPr>
            <p:nvPr/>
          </p:nvSpPr>
          <p:spPr bwMode="auto">
            <a:xfrm>
              <a:off x="791" y="3024"/>
              <a:ext cx="2233" cy="105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3" name="Rectangle 305"/>
            <p:cNvSpPr>
              <a:spLocks noChangeArrowheads="1"/>
            </p:cNvSpPr>
            <p:nvPr/>
          </p:nvSpPr>
          <p:spPr bwMode="auto">
            <a:xfrm>
              <a:off x="1056" y="3222"/>
              <a:ext cx="960" cy="762"/>
            </a:xfrm>
            <a:prstGeom prst="rect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4" name="Line 306"/>
            <p:cNvSpPr>
              <a:spLocks noChangeShapeType="1"/>
            </p:cNvSpPr>
            <p:nvPr/>
          </p:nvSpPr>
          <p:spPr bwMode="auto">
            <a:xfrm>
              <a:off x="1344" y="3222"/>
              <a:ext cx="0" cy="0"/>
            </a:xfrm>
            <a:prstGeom prst="line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075" name="AutoShape 307"/>
            <p:cNvCxnSpPr>
              <a:cxnSpLocks noChangeShapeType="1"/>
              <a:stCxn id="2073" idx="0"/>
            </p:cNvCxnSpPr>
            <p:nvPr/>
          </p:nvCxnSpPr>
          <p:spPr bwMode="auto">
            <a:xfrm>
              <a:off x="1536" y="3222"/>
              <a:ext cx="7" cy="762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</p:cxnSp>
        <p:cxnSp>
          <p:nvCxnSpPr>
            <p:cNvPr id="2076" name="AutoShape 308"/>
            <p:cNvCxnSpPr>
              <a:cxnSpLocks noChangeShapeType="1"/>
              <a:endCxn id="2073" idx="3"/>
            </p:cNvCxnSpPr>
            <p:nvPr/>
          </p:nvCxnSpPr>
          <p:spPr bwMode="auto">
            <a:xfrm>
              <a:off x="1056" y="3600"/>
              <a:ext cx="960" cy="3"/>
            </a:xfrm>
            <a:prstGeom prst="straightConnector1">
              <a:avLst/>
            </a:prstGeom>
            <a:noFill/>
            <a:ln w="9525">
              <a:solidFill>
                <a:srgbClr val="000008"/>
              </a:solidFill>
              <a:miter lim="800000"/>
              <a:headEnd/>
              <a:tailEnd/>
            </a:ln>
          </p:spPr>
        </p:cxnSp>
        <p:sp>
          <p:nvSpPr>
            <p:cNvPr id="2077" name="Text Box 309"/>
            <p:cNvSpPr txBox="1">
              <a:spLocks noChangeArrowheads="1"/>
            </p:cNvSpPr>
            <p:nvPr/>
          </p:nvSpPr>
          <p:spPr bwMode="auto">
            <a:xfrm>
              <a:off x="1200" y="298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H</a:t>
              </a:r>
            </a:p>
          </p:txBody>
        </p:sp>
        <p:sp>
          <p:nvSpPr>
            <p:cNvPr id="2078" name="Text Box 310"/>
            <p:cNvSpPr txBox="1">
              <a:spLocks noChangeArrowheads="1"/>
            </p:cNvSpPr>
            <p:nvPr/>
          </p:nvSpPr>
          <p:spPr bwMode="auto">
            <a:xfrm>
              <a:off x="1665" y="2980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M</a:t>
              </a:r>
            </a:p>
          </p:txBody>
        </p:sp>
        <p:sp>
          <p:nvSpPr>
            <p:cNvPr id="2079" name="Text Box 311"/>
            <p:cNvSpPr txBox="1">
              <a:spLocks noChangeArrowheads="1"/>
            </p:cNvSpPr>
            <p:nvPr/>
          </p:nvSpPr>
          <p:spPr bwMode="auto">
            <a:xfrm>
              <a:off x="791" y="326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H</a:t>
              </a:r>
            </a:p>
          </p:txBody>
        </p:sp>
        <p:sp>
          <p:nvSpPr>
            <p:cNvPr id="2080" name="Text Box 312"/>
            <p:cNvSpPr txBox="1">
              <a:spLocks noChangeArrowheads="1"/>
            </p:cNvSpPr>
            <p:nvPr/>
          </p:nvSpPr>
          <p:spPr bwMode="auto">
            <a:xfrm>
              <a:off x="759" y="3652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M</a:t>
              </a:r>
            </a:p>
          </p:txBody>
        </p:sp>
        <p:sp>
          <p:nvSpPr>
            <p:cNvPr id="2081" name="Text Box 313"/>
            <p:cNvSpPr txBox="1">
              <a:spLocks noChangeArrowheads="1"/>
            </p:cNvSpPr>
            <p:nvPr/>
          </p:nvSpPr>
          <p:spPr bwMode="auto">
            <a:xfrm>
              <a:off x="1046" y="3268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hlink"/>
                  </a:solidFill>
                </a:rPr>
                <a:t>H2H</a:t>
              </a:r>
            </a:p>
          </p:txBody>
        </p:sp>
        <p:sp>
          <p:nvSpPr>
            <p:cNvPr id="2082" name="Text Box 314"/>
            <p:cNvSpPr txBox="1">
              <a:spLocks noChangeArrowheads="1"/>
            </p:cNvSpPr>
            <p:nvPr/>
          </p:nvSpPr>
          <p:spPr bwMode="auto">
            <a:xfrm>
              <a:off x="1500" y="3268"/>
              <a:ext cx="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H2M</a:t>
              </a:r>
            </a:p>
          </p:txBody>
        </p:sp>
        <p:sp>
          <p:nvSpPr>
            <p:cNvPr id="2083" name="Text Box 315"/>
            <p:cNvSpPr txBox="1">
              <a:spLocks noChangeArrowheads="1"/>
            </p:cNvSpPr>
            <p:nvPr/>
          </p:nvSpPr>
          <p:spPr bwMode="auto">
            <a:xfrm>
              <a:off x="1030" y="3652"/>
              <a:ext cx="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M2H</a:t>
              </a:r>
            </a:p>
          </p:txBody>
        </p:sp>
        <p:sp>
          <p:nvSpPr>
            <p:cNvPr id="2084" name="Text Box 316"/>
            <p:cNvSpPr txBox="1">
              <a:spLocks noChangeArrowheads="1"/>
            </p:cNvSpPr>
            <p:nvPr/>
          </p:nvSpPr>
          <p:spPr bwMode="auto">
            <a:xfrm>
              <a:off x="1494" y="3652"/>
              <a:ext cx="5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hlink"/>
                  </a:solidFill>
                </a:rPr>
                <a:t>M2M</a:t>
              </a:r>
            </a:p>
          </p:txBody>
        </p:sp>
        <p:sp>
          <p:nvSpPr>
            <p:cNvPr id="2085" name="Text Box 319"/>
            <p:cNvSpPr txBox="1">
              <a:spLocks noChangeArrowheads="1"/>
            </p:cNvSpPr>
            <p:nvPr/>
          </p:nvSpPr>
          <p:spPr bwMode="auto">
            <a:xfrm>
              <a:off x="2170" y="3456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H</a:t>
              </a:r>
            </a:p>
          </p:txBody>
        </p:sp>
        <p:sp>
          <p:nvSpPr>
            <p:cNvPr id="2086" name="Text Box 320"/>
            <p:cNvSpPr txBox="1">
              <a:spLocks noChangeArrowheads="1"/>
            </p:cNvSpPr>
            <p:nvPr/>
          </p:nvSpPr>
          <p:spPr bwMode="auto">
            <a:xfrm>
              <a:off x="2635" y="3456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M</a:t>
              </a:r>
            </a:p>
          </p:txBody>
        </p:sp>
        <p:sp>
          <p:nvSpPr>
            <p:cNvPr id="2087" name="Freeform 323"/>
            <p:cNvSpPr>
              <a:spLocks/>
            </p:cNvSpPr>
            <p:nvPr/>
          </p:nvSpPr>
          <p:spPr bwMode="auto">
            <a:xfrm>
              <a:off x="2400" y="3504"/>
              <a:ext cx="288" cy="48"/>
            </a:xfrm>
            <a:custGeom>
              <a:avLst/>
              <a:gdLst>
                <a:gd name="T0" fmla="*/ 0 w 288"/>
                <a:gd name="T1" fmla="*/ 2 h 96"/>
                <a:gd name="T2" fmla="*/ 144 w 288"/>
                <a:gd name="T3" fmla="*/ 0 h 96"/>
                <a:gd name="T4" fmla="*/ 288 w 288"/>
                <a:gd name="T5" fmla="*/ 2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64" y="80"/>
                    <a:pt x="288" y="96"/>
                  </a:cubicBezTo>
                </a:path>
              </a:pathLst>
            </a:custGeom>
            <a:noFill/>
            <a:ln w="6350" cap="flat" cmpd="sng">
              <a:solidFill>
                <a:srgbClr val="000008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8" name="Freeform 324"/>
            <p:cNvSpPr>
              <a:spLocks/>
            </p:cNvSpPr>
            <p:nvPr/>
          </p:nvSpPr>
          <p:spPr bwMode="auto">
            <a:xfrm>
              <a:off x="2400" y="3648"/>
              <a:ext cx="288" cy="48"/>
            </a:xfrm>
            <a:custGeom>
              <a:avLst/>
              <a:gdLst>
                <a:gd name="T0" fmla="*/ 288 w 288"/>
                <a:gd name="T1" fmla="*/ 0 h 96"/>
                <a:gd name="T2" fmla="*/ 144 w 288"/>
                <a:gd name="T3" fmla="*/ 2 h 96"/>
                <a:gd name="T4" fmla="*/ 0 w 288"/>
                <a:gd name="T5" fmla="*/ 0 h 96"/>
                <a:gd name="T6" fmla="*/ 0 60000 65536"/>
                <a:gd name="T7" fmla="*/ 0 60000 65536"/>
                <a:gd name="T8" fmla="*/ 0 60000 65536"/>
                <a:gd name="T9" fmla="*/ 0 w 288"/>
                <a:gd name="T10" fmla="*/ 0 h 96"/>
                <a:gd name="T11" fmla="*/ 288 w 28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">
                  <a:moveTo>
                    <a:pt x="288" y="0"/>
                  </a:moveTo>
                  <a:cubicBezTo>
                    <a:pt x="240" y="48"/>
                    <a:pt x="192" y="96"/>
                    <a:pt x="144" y="96"/>
                  </a:cubicBezTo>
                  <a:cubicBezTo>
                    <a:pt x="96" y="96"/>
                    <a:pt x="24" y="16"/>
                    <a:pt x="0" y="0"/>
                  </a:cubicBezTo>
                </a:path>
              </a:pathLst>
            </a:custGeom>
            <a:noFill/>
            <a:ln w="50800" cap="flat" cmpd="sng">
              <a:solidFill>
                <a:srgbClr val="000008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2486" name="Line 326"/>
          <p:cNvSpPr>
            <a:spLocks noChangeShapeType="1"/>
          </p:cNvSpPr>
          <p:nvPr/>
        </p:nvSpPr>
        <p:spPr bwMode="auto">
          <a:xfrm flipH="1">
            <a:off x="1725613" y="3009900"/>
            <a:ext cx="407987" cy="0"/>
          </a:xfrm>
          <a:prstGeom prst="line">
            <a:avLst/>
          </a:prstGeom>
          <a:noFill/>
          <a:ln w="9525">
            <a:solidFill>
              <a:srgbClr val="000008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8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4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 advAuto="2000"/>
      <p:bldP spid="92166" grpId="0" animBg="1" autoUpdateAnimBg="0"/>
      <p:bldP spid="92165" grpId="0" animBg="1" autoUpdateAnimBg="0"/>
      <p:bldP spid="92171" grpId="0" animBg="1"/>
      <p:bldP spid="92167" grpId="0" animBg="1" autoUpdateAnimBg="0"/>
      <p:bldP spid="92172" grpId="0" animBg="1"/>
      <p:bldP spid="92173" grpId="0" animBg="1"/>
      <p:bldP spid="92178" grpId="0" autoUpdateAnimBg="0"/>
      <p:bldP spid="92179" grpId="0" build="p" autoUpdateAnimBg="0" advAuto="0"/>
      <p:bldP spid="92168" grpId="0" animBg="1" autoUpdateAnimBg="0"/>
      <p:bldP spid="92180" grpId="0" animBg="1" autoUpdateAnimBg="0"/>
      <p:bldP spid="92186" grpId="0" build="p" autoUpdateAnimBg="0" advAuto="2000"/>
      <p:bldP spid="924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295400" y="4572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0" lang="fr-FR" sz="4400">
                <a:solidFill>
                  <a:srgbClr val="6D4901"/>
                </a:solidFill>
                <a:latin typeface="Arial" charset="0"/>
              </a:rPr>
              <a:t>Architectures et langages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57250" y="15240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 dirty="0">
                <a:latin typeface="Arial" charset="0"/>
              </a:rPr>
              <a:t>Langage d’exécution </a:t>
            </a:r>
            <a:r>
              <a:rPr kumimoji="0" lang="fr-FR" sz="3200" dirty="0" smtClean="0">
                <a:latin typeface="Arial" charset="0"/>
              </a:rPr>
              <a:t>ISO ou G-Code  </a:t>
            </a:r>
            <a:r>
              <a:rPr kumimoji="0" lang="fr-FR" sz="3200" dirty="0">
                <a:latin typeface="Arial" charset="0"/>
              </a:rPr>
              <a:t>pour MOCN et robots </a:t>
            </a:r>
            <a:r>
              <a:rPr kumimoji="0" lang="fr-FR" sz="3200" dirty="0" smtClean="0">
                <a:latin typeface="Arial" charset="0"/>
              </a:rPr>
              <a:t>industriels </a:t>
            </a:r>
            <a:endParaRPr kumimoji="0" lang="fr-FR" sz="3200" dirty="0">
              <a:latin typeface="Arial" charset="0"/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857250" y="3862388"/>
            <a:ext cx="7467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 dirty="0">
                <a:latin typeface="Arial" charset="0"/>
              </a:rPr>
              <a:t>Architectures pour la commande à distance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838200" y="28194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</a:pPr>
            <a:r>
              <a:rPr kumimoji="0" lang="fr-FR" sz="3200" dirty="0">
                <a:latin typeface="Arial" charset="0"/>
              </a:rPr>
              <a:t>Architectures locales pour MOCN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219200" cy="457200"/>
          </a:xfrm>
        </p:spPr>
        <p:txBody>
          <a:bodyPr/>
          <a:lstStyle/>
          <a:p>
            <a:pPr>
              <a:defRPr/>
            </a:pPr>
            <a:fld id="{6A6B0A02-3B8D-440C-B4CC-DA3E2C3FED81}" type="slidenum">
              <a:rPr lang="fr-FR"/>
              <a:pPr>
                <a:defRPr/>
              </a:pPr>
              <a:t>9</a:t>
            </a:fld>
            <a:r>
              <a:rPr lang="fr-FR" dirty="0"/>
              <a:t> / </a:t>
            </a:r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63563" y="6397625"/>
            <a:ext cx="8185150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Jean </a:t>
            </a:r>
            <a:r>
              <a:rPr lang="fr-FR" dirty="0" err="1"/>
              <a:t>Vareille</a:t>
            </a:r>
            <a:r>
              <a:rPr lang="fr-FR" dirty="0"/>
              <a:t> 	</a:t>
            </a:r>
            <a:r>
              <a:rPr lang="fr-FR" b="1" dirty="0">
                <a:solidFill>
                  <a:srgbClr val="6D4901"/>
                </a:solidFill>
                <a:latin typeface="Times New Roman" charset="0"/>
              </a:rPr>
              <a:t> Robotique et Réseaux de Capteurs pour l’Interaction avec l’environnement</a:t>
            </a:r>
            <a:r>
              <a:rPr lang="fr-FR" b="1" dirty="0">
                <a:solidFill>
                  <a:srgbClr val="6D4901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oct-nov</a:t>
            </a:r>
            <a:r>
              <a:rPr lang="en-GB" dirty="0"/>
              <a:t> 2008  </a:t>
            </a:r>
            <a:r>
              <a:rPr lang="fr-FR" dirty="0"/>
              <a:t>révisé</a:t>
            </a:r>
            <a:r>
              <a:rPr lang="en-GB" dirty="0"/>
              <a:t> en  </a:t>
            </a:r>
            <a:r>
              <a:rPr lang="en-GB" dirty="0" smtClean="0"/>
              <a:t>2021</a:t>
            </a:r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 autoUpdateAnimBg="0" advAuto="2000"/>
      <p:bldP spid="161798" grpId="0" build="p" autoUpdateAnimBg="0" advAuto="2000"/>
    </p:bldLst>
  </p:timing>
</p:sld>
</file>

<file path=ppt/theme/theme1.xml><?xml version="1.0" encoding="utf-8"?>
<a:theme xmlns:a="http://schemas.openxmlformats.org/drawingml/2006/main" name="Usine">
  <a:themeElements>
    <a:clrScheme name="">
      <a:dk1>
        <a:srgbClr val="EAEAEA"/>
      </a:dk1>
      <a:lt1>
        <a:srgbClr val="FAF782"/>
      </a:lt1>
      <a:dk2>
        <a:srgbClr val="EBD189"/>
      </a:dk2>
      <a:lt2>
        <a:srgbClr val="D9D9FF"/>
      </a:lt2>
      <a:accent1>
        <a:srgbClr val="FCAB40"/>
      </a:accent1>
      <a:accent2>
        <a:srgbClr val="B8BAFA"/>
      </a:accent2>
      <a:accent3>
        <a:srgbClr val="FCFAC1"/>
      </a:accent3>
      <a:accent4>
        <a:srgbClr val="C8C8C8"/>
      </a:accent4>
      <a:accent5>
        <a:srgbClr val="FDD2AF"/>
      </a:accent5>
      <a:accent6>
        <a:srgbClr val="A6A8E3"/>
      </a:accent6>
      <a:hlink>
        <a:srgbClr val="12018D"/>
      </a:hlink>
      <a:folHlink>
        <a:srgbClr val="0033CC"/>
      </a:folHlink>
    </a:clrScheme>
    <a:fontScheme name="Us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8"/>
          </a:solidFill>
          <a:prstDash val="solid"/>
          <a:miter lim="800000"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08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8"/>
          </a:solidFill>
          <a:prstDash val="solid"/>
          <a:miter lim="800000"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0008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sine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ine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ine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ine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ine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ine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ine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Designs\Usine.pot</Template>
  <TotalTime>6401</TotalTime>
  <Words>1105</Words>
  <Application>Microsoft Office PowerPoint</Application>
  <PresentationFormat>Affichage à l'écran (4:3)</PresentationFormat>
  <Paragraphs>472</Paragraphs>
  <Slides>39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9" baseType="lpstr">
      <vt:lpstr>Times New Roman</vt:lpstr>
      <vt:lpstr>Arial</vt:lpstr>
      <vt:lpstr>Wingdings</vt:lpstr>
      <vt:lpstr>Arial Unicode MS</vt:lpstr>
      <vt:lpstr>Tahoma</vt:lpstr>
      <vt:lpstr>StarBats</vt:lpstr>
      <vt:lpstr>Arial Narrow</vt:lpstr>
      <vt:lpstr>Usine</vt:lpstr>
      <vt:lpstr>Microsoft Clip Gallery</vt:lpstr>
      <vt:lpstr>Photo Microsoft Photo Editor 3.0</vt:lpstr>
      <vt:lpstr>Robotique et Réseaux de Capteurs pour l’Interaction avec l’environnement </vt:lpstr>
      <vt:lpstr>Sommaire</vt:lpstr>
      <vt:lpstr>Diapositive 3</vt:lpstr>
      <vt:lpstr>Diapositive 4</vt:lpstr>
      <vt:lpstr>Diapositive 5</vt:lpstr>
      <vt:lpstr>Diapositive 6</vt:lpstr>
      <vt:lpstr>Diapositive 7</vt:lpstr>
      <vt:lpstr>Commande par Internet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Notre approche du problème</vt:lpstr>
      <vt:lpstr>Méthode de Développement :               Gemma-Q</vt:lpstr>
      <vt:lpstr>Diapositive 28</vt:lpstr>
      <vt:lpstr>Diapositive 29</vt:lpstr>
      <vt:lpstr> “Miabot Arena” 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Manager>Jean Vareille</Manager>
  <Company>Lab-STICC Université de Bretagne Occidentale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Robotique et Réseaux de Capteurs pour l‘interaction avec l’environnement</dc:title>
  <dc:subject>UE R2C</dc:subject>
  <dc:creator>Jean Vareille</dc:creator>
  <cp:lastModifiedBy>vareille</cp:lastModifiedBy>
  <cp:revision>264</cp:revision>
  <cp:lastPrinted>2002-10-04T14:19:09Z</cp:lastPrinted>
  <dcterms:created xsi:type="dcterms:W3CDTF">2002-09-09T13:45:47Z</dcterms:created>
  <dcterms:modified xsi:type="dcterms:W3CDTF">2021-12-01T12:14:38Z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jean.vareille@univ-brest.fr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C:\Documents and Settings\jean\Mes documents\_etudes\BE_GMP\</vt:lpwstr>
  </property>
</Properties>
</file>