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oleObject18.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ppt/notesSlides/notesSlide5.xml" ContentType="application/vnd.openxmlformats-officedocument.presentationml.notesSlide+xml"/>
  <Override PartName="/ppt/embeddings/oleObject19.bin" ContentType="application/vnd.openxmlformats-officedocument.oleObject"/>
  <Override PartName="/ppt/embeddings/Microsoft_Equation16.bin" ContentType="application/vnd.openxmlformats-officedocument.oleObject"/>
  <Override PartName="/ppt/embeddings/Microsoft_Equation17.bin" ContentType="application/vnd.openxmlformats-officedocument.oleObject"/>
  <Override PartName="/ppt/embeddings/Microsoft_Equation18.bin" ContentType="application/vnd.openxmlformats-officedocument.oleObject"/>
  <Override PartName="/ppt/embeddings/Microsoft_Equation19.bin" ContentType="application/vnd.openxmlformats-officedocument.oleObject"/>
  <Override PartName="/ppt/embeddings/Microsoft_Equation20.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6.xml" ContentType="application/vnd.openxmlformats-officedocument.presentationml.notesSlide+xml"/>
  <Override PartName="/ppt/embeddings/oleObject22.bin" ContentType="application/vnd.openxmlformats-officedocument.oleObject"/>
  <Override PartName="/ppt/embeddings/Microsoft_Equation21.bin" ContentType="application/vnd.openxmlformats-officedocument.oleObject"/>
  <Override PartName="/ppt/embeddings/Microsoft_Equation22.bin" ContentType="application/vnd.openxmlformats-officedocument.oleObject"/>
  <Override PartName="/ppt/embeddings/Microsoft_Equation23.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7.xml" ContentType="application/vnd.openxmlformats-officedocument.presentationml.notesSlide+xml"/>
  <Override PartName="/ppt/embeddings/oleObject25.bin" ContentType="application/vnd.openxmlformats-officedocument.oleObject"/>
  <Override PartName="/ppt/embeddings/Microsoft_Equation24.bin" ContentType="application/vnd.openxmlformats-officedocument.oleObject"/>
  <Override PartName="/ppt/embeddings/Microsoft_Equation25.bin" ContentType="application/vnd.openxmlformats-officedocument.oleObject"/>
  <Override PartName="/ppt/embeddings/Microsoft_Equation26.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8.xml" ContentType="application/vnd.openxmlformats-officedocument.presentationml.notesSlide+xml"/>
  <Override PartName="/ppt/embeddings/Microsoft_Equation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sldIdLst>
    <p:sldId id="256" r:id="rId2"/>
    <p:sldId id="257" r:id="rId3"/>
    <p:sldId id="32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8B8"/>
    <a:srgbClr val="6D5047"/>
    <a:srgbClr val="A8B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4" d="100"/>
          <a:sy n="154" d="100"/>
        </p:scale>
        <p:origin x="-1848" y="-10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1" Type="http://schemas.openxmlformats.org/officeDocument/2006/relationships/image" Target="../media/image53.emf"/><Relationship Id="rId2"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1" Type="http://schemas.openxmlformats.org/officeDocument/2006/relationships/image" Target="../media/image60.emf"/><Relationship Id="rId2"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image" Target="../media/image64.emf"/><Relationship Id="rId2"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6" Type="http://schemas.openxmlformats.org/officeDocument/2006/relationships/image" Target="../media/image71.emf"/><Relationship Id="rId1" Type="http://schemas.openxmlformats.org/officeDocument/2006/relationships/image" Target="../media/image54.emf"/><Relationship Id="rId2"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18.emf"/><Relationship Id="rId1" Type="http://schemas.openxmlformats.org/officeDocument/2006/relationships/image" Target="../media/image20.emf"/><Relationship Id="rId2"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image" Target="../media/image24.emf"/><Relationship Id="rId2"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886BC-D6FA-432E-8229-C900A3CC2B28}" type="datetimeFigureOut">
              <a:rPr lang="fr-FR" smtClean="0"/>
              <a:t>05/10/2016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61DF1-DA3B-4BE7-996B-D3A5EFCFD604}" type="slidenum">
              <a:rPr lang="fr-FR" smtClean="0"/>
              <a:t>‹#›</a:t>
            </a:fld>
            <a:endParaRPr lang="fr-FR"/>
          </a:p>
        </p:txBody>
      </p:sp>
    </p:spTree>
    <p:extLst>
      <p:ext uri="{BB962C8B-B14F-4D97-AF65-F5344CB8AC3E}">
        <p14:creationId xmlns:p14="http://schemas.microsoft.com/office/powerpoint/2010/main" val="99246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p:txBody>
          <a:bodyPr/>
          <a:lstStyle/>
          <a:p>
            <a:pPr>
              <a:defRPr/>
            </a:pPr>
            <a:fld id="{A8C26B55-65B8-0346-A5A8-9218592030AE}" type="slidenum">
              <a:rPr lang="fr-FR"/>
              <a:pPr>
                <a:defRPr/>
              </a:pPr>
              <a:t>5</a:t>
            </a:fld>
            <a:endParaRPr lang="fr-FR"/>
          </a:p>
        </p:txBody>
      </p:sp>
      <p:sp>
        <p:nvSpPr>
          <p:cNvPr id="143362" name="Rectangle 2"/>
          <p:cNvSpPr>
            <a:spLocks noGrp="1" noRot="1" noChangeAspect="1" noChangeArrowheads="1" noTextEdit="1"/>
          </p:cNvSpPr>
          <p:nvPr>
            <p:ph type="sldImg"/>
          </p:nvPr>
        </p:nvSpPr>
        <p:spPr>
          <a:xfrm>
            <a:off x="1319213" y="817563"/>
            <a:ext cx="4219575" cy="3163887"/>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algn="ctr"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algn="ctr"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algn="ctr"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algn="ctr"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D6E2A8B1-27AA-EE48-AA3F-B911BD1E7DDE}" type="slidenum">
              <a:rPr lang="fr-FR"/>
              <a:pPr eaLnBrk="1" hangingPunct="1">
                <a:defRPr/>
              </a:pPr>
              <a:t>10</a:t>
            </a:fld>
            <a:endParaRPr lang="fr-FR"/>
          </a:p>
        </p:txBody>
      </p:sp>
      <p:sp>
        <p:nvSpPr>
          <p:cNvPr id="18434" name="Rectangle 7"/>
          <p:cNvSpPr txBox="1">
            <a:spLocks noGrp="1" noChangeArrowheads="1"/>
          </p:cNvSpPr>
          <p:nvPr/>
        </p:nvSpPr>
        <p:spPr bwMode="auto">
          <a:xfrm>
            <a:off x="3885185" y="8684899"/>
            <a:ext cx="2971211"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defTabSz="912813">
              <a:defRPr sz="1400">
                <a:solidFill>
                  <a:schemeClr val="bg1"/>
                </a:solidFill>
                <a:latin typeface="Times New Roman" charset="0"/>
                <a:ea typeface="ＭＳ Ｐゴシック" charset="0"/>
                <a:cs typeface="ＭＳ Ｐゴシック" charset="0"/>
              </a:defRPr>
            </a:lvl1pPr>
            <a:lvl2pPr defTabSz="912813">
              <a:defRPr sz="1400">
                <a:solidFill>
                  <a:schemeClr val="bg1"/>
                </a:solidFill>
                <a:latin typeface="Times New Roman" charset="0"/>
                <a:ea typeface="ＭＳ Ｐゴシック" charset="0"/>
              </a:defRPr>
            </a:lvl2pPr>
            <a:lvl3pPr defTabSz="912813">
              <a:defRPr sz="1400">
                <a:solidFill>
                  <a:schemeClr val="bg1"/>
                </a:solidFill>
                <a:latin typeface="Times New Roman" charset="0"/>
                <a:ea typeface="ＭＳ Ｐゴシック" charset="0"/>
              </a:defRPr>
            </a:lvl3pPr>
            <a:lvl4pPr defTabSz="912813">
              <a:defRPr sz="1400">
                <a:solidFill>
                  <a:schemeClr val="bg1"/>
                </a:solidFill>
                <a:latin typeface="Times New Roman" charset="0"/>
                <a:ea typeface="ＭＳ Ｐゴシック" charset="0"/>
              </a:defRPr>
            </a:lvl4pPr>
            <a:lvl5pPr defTabSz="912813">
              <a:defRPr sz="1400">
                <a:solidFill>
                  <a:schemeClr val="bg1"/>
                </a:solidFill>
                <a:latin typeface="Times New Roman" charset="0"/>
                <a:ea typeface="ＭＳ Ｐゴシック" charset="0"/>
              </a:defRPr>
            </a:lvl5pPr>
            <a:lvl6pPr marL="2514600" indent="-228600" algn="r" defTabSz="91281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6pPr>
            <a:lvl7pPr marL="2971800" indent="-228600" algn="r" defTabSz="91281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7pPr>
            <a:lvl8pPr marL="3429000" indent="-228600" algn="r" defTabSz="91281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8pPr>
            <a:lvl9pPr marL="3886200" indent="-228600" algn="r" defTabSz="91281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9pPr>
          </a:lstStyle>
          <a:p>
            <a:pPr eaLnBrk="1" hangingPunct="1"/>
            <a:fld id="{B8A98E6F-948C-D14F-9ABB-E4BDA37C54A2}" type="slidenum">
              <a:rPr lang="fr-FR" sz="1200">
                <a:solidFill>
                  <a:schemeClr val="tx1"/>
                </a:solidFill>
                <a:latin typeface="Arial" charset="0"/>
              </a:rPr>
              <a:pPr eaLnBrk="1" hangingPunct="1"/>
              <a:t>10</a:t>
            </a:fld>
            <a:endParaRPr lang="fr-FR" sz="1200">
              <a:solidFill>
                <a:schemeClr val="tx1"/>
              </a:solidFill>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p:nvPr>
        </p:nvSpPr>
        <p:spPr/>
        <p:txBody>
          <a:bodyPr/>
          <a:lstStyle/>
          <a:p>
            <a:pPr>
              <a:defRPr/>
            </a:pPr>
            <a:r>
              <a:rPr lang="de-DE" smtClean="0"/>
              <a:t>07.12.11</a:t>
            </a:r>
            <a:endParaRPr lang="de-DE"/>
          </a:p>
        </p:txBody>
      </p:sp>
      <p:sp>
        <p:nvSpPr>
          <p:cNvPr id="5" name="Espace réservé du numéro de diapositive 4"/>
          <p:cNvSpPr>
            <a:spLocks noGrp="1"/>
          </p:cNvSpPr>
          <p:nvPr>
            <p:ph type="sldNum" sz="quarter"/>
          </p:nvPr>
        </p:nvSpPr>
        <p:spPr/>
        <p:txBody>
          <a:bodyPr/>
          <a:lstStyle/>
          <a:p>
            <a:pPr>
              <a:defRPr/>
            </a:pPr>
            <a:fld id="{1F0C9F5A-64DC-1846-9FCF-AA1F19074EB9}" type="slidenum">
              <a:rPr lang="de-DE" smtClean="0"/>
              <a:pPr>
                <a:defRPr/>
              </a:pPr>
              <a:t>21</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p:nvPr>
        </p:nvSpPr>
        <p:spPr/>
        <p:txBody>
          <a:bodyPr/>
          <a:lstStyle/>
          <a:p>
            <a:pPr>
              <a:defRPr/>
            </a:pPr>
            <a:r>
              <a:rPr lang="de-DE" smtClean="0"/>
              <a:t>07.12.11</a:t>
            </a:r>
            <a:endParaRPr lang="de-DE"/>
          </a:p>
        </p:txBody>
      </p:sp>
      <p:sp>
        <p:nvSpPr>
          <p:cNvPr id="5" name="Espace réservé du numéro de diapositive 4"/>
          <p:cNvSpPr>
            <a:spLocks noGrp="1"/>
          </p:cNvSpPr>
          <p:nvPr>
            <p:ph type="sldNum" sz="quarter"/>
          </p:nvPr>
        </p:nvSpPr>
        <p:spPr/>
        <p:txBody>
          <a:bodyPr/>
          <a:lstStyle/>
          <a:p>
            <a:pPr>
              <a:defRPr/>
            </a:pPr>
            <a:fld id="{99859261-21A6-2543-84EC-9F14F436DF88}" type="slidenum">
              <a:rPr lang="de-DE" smtClean="0"/>
              <a:pPr>
                <a:defRPr/>
              </a:pPr>
              <a:t>22</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961E8821-0FED-0744-BCB6-E48138EB5DCA}" type="slidenum">
              <a:rPr lang="fr-FR"/>
              <a:pPr>
                <a:defRPr/>
              </a:pPr>
              <a:t>62</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defRPr/>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409315F4-214C-9742-BBEB-B09B94C1F8E3}" type="slidenum">
              <a:rPr lang="fr-FR"/>
              <a:pPr>
                <a:defRPr/>
              </a:pPr>
              <a:t>63</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defRPr/>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F173041-94E5-544C-BC77-52693FD81CDE}" type="slidenum">
              <a:rPr lang="fr-FR"/>
              <a:pPr>
                <a:defRPr/>
              </a:pPr>
              <a:t>64</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defRPr/>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A38E7BA-4FF0-B14A-AF8A-142AAE8DB5CF}" type="slidenum">
              <a:rPr lang="fr-FR"/>
              <a:pPr>
                <a:defRPr/>
              </a:pPr>
              <a:t>65</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defRPr/>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3140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63888" y="2492896"/>
            <a:ext cx="5112568" cy="1362075"/>
          </a:xfrm>
        </p:spPr>
        <p:txBody>
          <a:bodyPr anchor="t">
            <a:normAutofit/>
          </a:bodyPr>
          <a:lstStyle>
            <a:lvl1pPr algn="l">
              <a:defRPr sz="3600" b="1" cap="none">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563888" y="3933057"/>
            <a:ext cx="5112568" cy="1296144"/>
          </a:xfrm>
        </p:spPr>
        <p:txBody>
          <a:bodyPr anchor="t"/>
          <a:lstStyle>
            <a:lvl1pPr marL="0" indent="0">
              <a:buNone/>
              <a:defRPr sz="2000">
                <a:solidFill>
                  <a:srgbClr val="B8B8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DE469CBA-C9E7-4521-B14F-69F3B35995BD}" type="datetime1">
              <a:rPr lang="fr-FR" smtClean="0"/>
              <a:t>05/10/2016</a:t>
            </a:fld>
            <a:endParaRPr lang="fr-FR"/>
          </a:p>
        </p:txBody>
      </p:sp>
      <p:sp>
        <p:nvSpPr>
          <p:cNvPr id="5" name="Espace réservé du pied de page 4"/>
          <p:cNvSpPr>
            <a:spLocks noGrp="1"/>
          </p:cNvSpPr>
          <p:nvPr>
            <p:ph type="ftr" sz="quarter" idx="11"/>
          </p:nvPr>
        </p:nvSpPr>
        <p:spPr/>
        <p:txBody>
          <a:bodyPr/>
          <a:lstStyle/>
          <a:p>
            <a:r>
              <a:rPr lang="fr-FR" smtClean="0"/>
              <a:t>Modèle de présentation Télécom Bretagne</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764704"/>
            <a:ext cx="1540573" cy="2016224"/>
          </a:xfrm>
          <a:prstGeom prst="rect">
            <a:avLst/>
          </a:prstGeom>
        </p:spPr>
      </p:pic>
      <p:sp>
        <p:nvSpPr>
          <p:cNvPr id="10" name="Rectangle 9"/>
          <p:cNvSpPr/>
          <p:nvPr userDrawn="1"/>
        </p:nvSpPr>
        <p:spPr>
          <a:xfrm>
            <a:off x="0" y="5805263"/>
            <a:ext cx="9144000" cy="10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27914" y="5445224"/>
            <a:ext cx="1874777" cy="288032"/>
          </a:xfrm>
          <a:prstGeom prst="rect">
            <a:avLst/>
          </a:prstGeom>
          <a:solidFill>
            <a:srgbClr val="A8B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5402691" y="54452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277468" y="54452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79699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442686" y="1556793"/>
            <a:ext cx="7211144" cy="403244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1A2A0A-8496-4EF2-95B1-9A128CF44430}" type="datetime1">
              <a:rPr lang="fr-FR" smtClean="0"/>
              <a:t>05/10/2016</a:t>
            </a:fld>
            <a:endParaRPr lang="fr-FR"/>
          </a:p>
        </p:txBody>
      </p:sp>
      <p:sp>
        <p:nvSpPr>
          <p:cNvPr id="5" name="Espace réservé du pied de page 4"/>
          <p:cNvSpPr>
            <a:spLocks noGrp="1"/>
          </p:cNvSpPr>
          <p:nvPr>
            <p:ph type="ftr" sz="quarter" idx="11"/>
          </p:nvPr>
        </p:nvSpPr>
        <p:spPr/>
        <p:txBody>
          <a:bodyPr/>
          <a:lstStyle>
            <a:lvl1pPr algn="r">
              <a:defRPr/>
            </a:lvl1pPr>
          </a:lstStyle>
          <a:p>
            <a:r>
              <a:rPr lang="fr-FR" smtClean="0"/>
              <a:t>Modèle de présentation Télécom Bretagne</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369202409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92696"/>
            <a:ext cx="2057400" cy="5433467"/>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692696"/>
            <a:ext cx="6019800" cy="5433467"/>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0E8409E-BF6E-4759-AB06-3C7A12C5B8BA}" type="datetime1">
              <a:rPr lang="fr-FR" smtClean="0"/>
              <a:t>05/10/2016</a:t>
            </a:fld>
            <a:endParaRPr lang="fr-FR"/>
          </a:p>
        </p:txBody>
      </p:sp>
      <p:sp>
        <p:nvSpPr>
          <p:cNvPr id="5" name="Espace réservé du pied de page 4"/>
          <p:cNvSpPr>
            <a:spLocks noGrp="1"/>
          </p:cNvSpPr>
          <p:nvPr>
            <p:ph type="ftr" sz="quarter" idx="11"/>
          </p:nvPr>
        </p:nvSpPr>
        <p:spPr/>
        <p:txBody>
          <a:bodyPr/>
          <a:lstStyle/>
          <a:p>
            <a:pPr algn="r"/>
            <a:r>
              <a:rPr lang="fr-FR" dirty="0" smtClean="0"/>
              <a:t>Modèle de présentation Télécom Bretagne</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195113481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781550"/>
          </a:xfrm>
        </p:spPr>
        <p:txBody>
          <a:bodyPr/>
          <a:lstStyle/>
          <a:p>
            <a:pPr lvl="0"/>
            <a:endParaRPr lang="fr-FR" noProof="0"/>
          </a:p>
        </p:txBody>
      </p:sp>
      <p:sp>
        <p:nvSpPr>
          <p:cNvPr id="4" name="Espace réservé de la date 3"/>
          <p:cNvSpPr>
            <a:spLocks noGrp="1"/>
          </p:cNvSpPr>
          <p:nvPr>
            <p:ph type="dt" sz="half" idx="10"/>
          </p:nvPr>
        </p:nvSpPr>
        <p:spPr>
          <a:xfrm>
            <a:off x="457200" y="6453188"/>
            <a:ext cx="2133600" cy="268287"/>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32138" y="6453188"/>
            <a:ext cx="2895600" cy="268287"/>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300788" y="6453188"/>
            <a:ext cx="2663825" cy="288925"/>
          </a:xfrm>
          <a:prstGeom prst="rect">
            <a:avLst/>
          </a:prstGeom>
        </p:spPr>
        <p:txBody>
          <a:bodyPr/>
          <a:lstStyle>
            <a:lvl1pPr>
              <a:defRPr/>
            </a:lvl1pPr>
          </a:lstStyle>
          <a:p>
            <a:pPr>
              <a:defRPr/>
            </a:pPr>
            <a:r>
              <a:rPr lang="fr-FR"/>
              <a:t>Séance « Enquête »       </a:t>
            </a:r>
            <a:fld id="{E66DB79D-592D-DA41-94A8-09D360354F29}" type="slidenum">
              <a:rPr lang="fr-FR"/>
              <a:pPr>
                <a:defRPr/>
              </a:pPr>
              <a:t>‹#›</a:t>
            </a:fld>
            <a:endParaRPr lang="fr-FR"/>
          </a:p>
        </p:txBody>
      </p:sp>
    </p:spTree>
    <p:extLst>
      <p:ext uri="{BB962C8B-B14F-4D97-AF65-F5344CB8AC3E}">
        <p14:creationId xmlns:p14="http://schemas.microsoft.com/office/powerpoint/2010/main" val="199100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3800" cy="12954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719263"/>
            <a:ext cx="4038600" cy="44116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19263"/>
            <a:ext cx="4038600" cy="21288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00500"/>
            <a:ext cx="4038600" cy="2130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fr-FR"/>
          </a:p>
        </p:txBody>
      </p:sp>
      <p:sp>
        <p:nvSpPr>
          <p:cNvPr id="7" name="Espace réservé du pied de page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E8FCAFDF-0709-1E49-84CC-DABF887D8AA1}" type="slidenum">
              <a:rPr lang="fr-FR"/>
              <a:pPr>
                <a:defRPr/>
              </a:pPr>
              <a:t>‹#›</a:t>
            </a:fld>
            <a:endParaRPr lang="fr-FR"/>
          </a:p>
        </p:txBody>
      </p:sp>
    </p:spTree>
    <p:extLst>
      <p:ext uri="{BB962C8B-B14F-4D97-AF65-F5344CB8AC3E}">
        <p14:creationId xmlns:p14="http://schemas.microsoft.com/office/powerpoint/2010/main" val="1959610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3800" cy="12954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719263"/>
            <a:ext cx="4038600" cy="44116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19263"/>
            <a:ext cx="4038600" cy="44116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41CB681C-8E39-9D48-BDD4-5A712F4EBBC3}" type="slidenum">
              <a:rPr lang="fr-FR"/>
              <a:pPr>
                <a:defRPr/>
              </a:pPr>
              <a:t>‹#›</a:t>
            </a:fld>
            <a:endParaRPr lang="fr-FR"/>
          </a:p>
        </p:txBody>
      </p:sp>
    </p:spTree>
    <p:extLst>
      <p:ext uri="{BB962C8B-B14F-4D97-AF65-F5344CB8AC3E}">
        <p14:creationId xmlns:p14="http://schemas.microsoft.com/office/powerpoint/2010/main" val="111239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348880"/>
            <a:ext cx="4966320" cy="1251570"/>
          </a:xfrm>
        </p:spPr>
        <p:txBody>
          <a:bodyPr anchor="t"/>
          <a:lstStyle>
            <a:lvl1pPr>
              <a:defRPr>
                <a:solidFill>
                  <a:srgbClr val="6D5047"/>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491880" y="3886200"/>
            <a:ext cx="4968552" cy="1752600"/>
          </a:xfrm>
        </p:spPr>
        <p:txBody>
          <a:bodyPr/>
          <a:lstStyle>
            <a:lvl1pPr marL="0" indent="0" algn="l">
              <a:buNone/>
              <a:defRPr>
                <a:solidFill>
                  <a:srgbClr val="B8B8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8" name="Rectangle 7"/>
          <p:cNvSpPr/>
          <p:nvPr userDrawn="1"/>
        </p:nvSpPr>
        <p:spPr>
          <a:xfrm>
            <a:off x="3527914" y="1844824"/>
            <a:ext cx="1874777" cy="288032"/>
          </a:xfrm>
          <a:prstGeom prst="rect">
            <a:avLst/>
          </a:prstGeom>
          <a:solidFill>
            <a:srgbClr val="A8B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5402691" y="18448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277468" y="18448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0" y="332656"/>
            <a:ext cx="205172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8" name="Espace réservé de la date 17"/>
          <p:cNvSpPr>
            <a:spLocks noGrp="1"/>
          </p:cNvSpPr>
          <p:nvPr>
            <p:ph type="dt" sz="half" idx="10"/>
          </p:nvPr>
        </p:nvSpPr>
        <p:spPr/>
        <p:txBody>
          <a:bodyPr/>
          <a:lstStyle/>
          <a:p>
            <a:fld id="{C8055BCD-6992-41FA-8153-525DEB5306D4}" type="datetime1">
              <a:rPr lang="fr-FR" smtClean="0"/>
              <a:t>05/10/2016</a:t>
            </a:fld>
            <a:endParaRPr lang="fr-FR" dirty="0"/>
          </a:p>
        </p:txBody>
      </p:sp>
      <p:sp>
        <p:nvSpPr>
          <p:cNvPr id="19" name="Espace réservé du pied de page 18"/>
          <p:cNvSpPr>
            <a:spLocks noGrp="1"/>
          </p:cNvSpPr>
          <p:nvPr>
            <p:ph type="ftr" sz="quarter" idx="11"/>
          </p:nvPr>
        </p:nvSpPr>
        <p:spPr/>
        <p:txBody>
          <a:bodyPr/>
          <a:lstStyle/>
          <a:p>
            <a:pPr algn="r"/>
            <a:r>
              <a:rPr lang="fr-FR" smtClean="0"/>
              <a:t>Modèle de présentation Télécom Bretagne</a:t>
            </a:r>
            <a:endParaRPr lang="fr-FR" dirty="0"/>
          </a:p>
        </p:txBody>
      </p:sp>
      <p:sp>
        <p:nvSpPr>
          <p:cNvPr id="20" name="Espace réservé du numéro de diapositive 19"/>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296902574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C8055BCD-6992-41FA-8153-525DEB5306D4}" type="datetime1">
              <a:rPr lang="fr-FR" smtClean="0"/>
              <a:t>05/10/2016</a:t>
            </a:fld>
            <a:endParaRPr lang="fr-FR" dirty="0"/>
          </a:p>
        </p:txBody>
      </p:sp>
      <p:sp>
        <p:nvSpPr>
          <p:cNvPr id="11" name="Espace réservé du pied de page 10"/>
          <p:cNvSpPr>
            <a:spLocks noGrp="1"/>
          </p:cNvSpPr>
          <p:nvPr>
            <p:ph type="ftr" sz="quarter" idx="11"/>
          </p:nvPr>
        </p:nvSpPr>
        <p:spPr/>
        <p:txBody>
          <a:bodyPr/>
          <a:lstStyle/>
          <a:p>
            <a:pPr algn="r"/>
            <a:r>
              <a:rPr lang="fr-FR" smtClean="0"/>
              <a:t>Modèle de présentation Télécom Bretagne</a:t>
            </a:r>
            <a:endParaRPr lang="fr-FR" dirty="0"/>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13998418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10"/>
          <p:cNvSpPr>
            <a:spLocks noGrp="1"/>
          </p:cNvSpPr>
          <p:nvPr>
            <p:ph type="dt" sz="half" idx="10"/>
          </p:nvPr>
        </p:nvSpPr>
        <p:spPr/>
        <p:txBody>
          <a:bodyPr/>
          <a:lstStyle/>
          <a:p>
            <a:fld id="{C8055BCD-6992-41FA-8153-525DEB5306D4}" type="datetime1">
              <a:rPr lang="fr-FR" smtClean="0"/>
              <a:t>05/10/2016</a:t>
            </a:fld>
            <a:endParaRPr lang="fr-FR" dirty="0"/>
          </a:p>
        </p:txBody>
      </p:sp>
      <p:sp>
        <p:nvSpPr>
          <p:cNvPr id="12" name="Espace réservé du pied de page 11"/>
          <p:cNvSpPr>
            <a:spLocks noGrp="1"/>
          </p:cNvSpPr>
          <p:nvPr>
            <p:ph type="ftr" sz="quarter" idx="11"/>
          </p:nvPr>
        </p:nvSpPr>
        <p:spPr/>
        <p:txBody>
          <a:bodyPr/>
          <a:lstStyle/>
          <a:p>
            <a:pPr algn="r"/>
            <a:r>
              <a:rPr lang="fr-FR" smtClean="0"/>
              <a:t>Modèle de présentation Télécom Bretagne</a:t>
            </a:r>
            <a:endParaRPr lang="fr-FR" dirty="0"/>
          </a:p>
        </p:txBody>
      </p:sp>
      <p:sp>
        <p:nvSpPr>
          <p:cNvPr id="13" name="Espace réservé du numéro de diapositive 12"/>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2912219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3A09426A-1B8F-46F3-9955-014F3A2DE2D1}" type="datetime1">
              <a:rPr lang="fr-FR" smtClean="0"/>
              <a:t>05/10/2016</a:t>
            </a:fld>
            <a:endParaRPr lang="fr-FR"/>
          </a:p>
        </p:txBody>
      </p:sp>
      <p:sp>
        <p:nvSpPr>
          <p:cNvPr id="8" name="Espace réservé du pied de page 7"/>
          <p:cNvSpPr>
            <a:spLocks noGrp="1"/>
          </p:cNvSpPr>
          <p:nvPr>
            <p:ph type="ftr" sz="quarter" idx="11"/>
          </p:nvPr>
        </p:nvSpPr>
        <p:spPr/>
        <p:txBody>
          <a:bodyPr/>
          <a:lstStyle>
            <a:lvl1pPr algn="r">
              <a:defRPr/>
            </a:lvl1pPr>
          </a:lstStyle>
          <a:p>
            <a:r>
              <a:rPr lang="fr-FR" smtClean="0"/>
              <a:t>Modèle de présentation Télécom Bretagne</a:t>
            </a:r>
            <a:endParaRPr lang="fr-FR"/>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420477188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A7A64A-0645-499C-A8C1-22E733D99BA7}" type="datetime1">
              <a:rPr lang="fr-FR" smtClean="0"/>
              <a:t>05/10/2016</a:t>
            </a:fld>
            <a:endParaRPr lang="fr-FR"/>
          </a:p>
        </p:txBody>
      </p:sp>
      <p:sp>
        <p:nvSpPr>
          <p:cNvPr id="4" name="Espace réservé du pied de page 3"/>
          <p:cNvSpPr>
            <a:spLocks noGrp="1"/>
          </p:cNvSpPr>
          <p:nvPr>
            <p:ph type="ftr" sz="quarter" idx="11"/>
          </p:nvPr>
        </p:nvSpPr>
        <p:spPr/>
        <p:txBody>
          <a:bodyPr/>
          <a:lstStyle>
            <a:lvl1pPr algn="r">
              <a:defRPr/>
            </a:lvl1pPr>
          </a:lstStyle>
          <a:p>
            <a:r>
              <a:rPr lang="fr-FR" smtClean="0"/>
              <a:t>Modèle de présentation Télécom Bretagne</a:t>
            </a:r>
            <a:endParaRPr lang="fr-FR"/>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163143941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A3E4F6-7FD2-4ADF-9F4E-0D1F7057DF91}" type="datetime1">
              <a:rPr lang="fr-FR" smtClean="0"/>
              <a:t>05/10/2016</a:t>
            </a:fld>
            <a:endParaRPr lang="fr-FR"/>
          </a:p>
        </p:txBody>
      </p:sp>
      <p:sp>
        <p:nvSpPr>
          <p:cNvPr id="3" name="Espace réservé du pied de page 2"/>
          <p:cNvSpPr>
            <a:spLocks noGrp="1"/>
          </p:cNvSpPr>
          <p:nvPr>
            <p:ph type="ftr" sz="quarter" idx="11"/>
          </p:nvPr>
        </p:nvSpPr>
        <p:spPr/>
        <p:txBody>
          <a:bodyPr/>
          <a:lstStyle/>
          <a:p>
            <a:pPr algn="r"/>
            <a:r>
              <a:rPr lang="fr-FR" dirty="0" smtClean="0"/>
              <a:t>Modèle de présentation Télécom Bretagne</a:t>
            </a:r>
            <a:endParaRPr lang="fr-FR"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85451131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56" y="273050"/>
            <a:ext cx="1989857" cy="779686"/>
          </a:xfrm>
        </p:spPr>
        <p:txBody>
          <a:bodyPr anchor="b"/>
          <a:lstStyle>
            <a:lvl1pPr algn="l">
              <a:defRPr sz="2000" b="1"/>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A126A5A8-27D7-4961-ACF5-2F23CE7930B0}" type="datetime1">
              <a:rPr lang="fr-FR" smtClean="0"/>
              <a:t>05/10/2016</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Bretagne</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335141910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BBECE0-13E3-4EA0-95BC-48644C796987}" type="datetime1">
              <a:rPr lang="fr-FR" smtClean="0"/>
              <a:t>05/10/2016</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Bretagne</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20994411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84053"/>
            <a:ext cx="140263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4" name="Rectangle 13"/>
          <p:cNvSpPr/>
          <p:nvPr userDrawn="1"/>
        </p:nvSpPr>
        <p:spPr>
          <a:xfrm>
            <a:off x="4067944" y="6384053"/>
            <a:ext cx="4104456"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6" name="Espace réservé du numéro de diapositive 5"/>
          <p:cNvSpPr>
            <a:spLocks noGrp="1"/>
          </p:cNvSpPr>
          <p:nvPr>
            <p:ph type="sldNum" sz="quarter" idx="4"/>
          </p:nvPr>
        </p:nvSpPr>
        <p:spPr>
          <a:xfrm>
            <a:off x="6466" y="6381328"/>
            <a:ext cx="533086" cy="360000"/>
          </a:xfrm>
          <a:prstGeom prst="rect">
            <a:avLst/>
          </a:prstGeom>
          <a:noFill/>
        </p:spPr>
        <p:txBody>
          <a:bodyPr vert="horz" lIns="91440" tIns="45720" rIns="91440" bIns="45720" rtlCol="0" anchor="ctr"/>
          <a:lstStyle>
            <a:lvl1pPr algn="ctr">
              <a:defRPr sz="1000" b="1">
                <a:solidFill>
                  <a:schemeClr val="bg1"/>
                </a:solidFill>
                <a:effectLst/>
              </a:defRPr>
            </a:lvl1pPr>
          </a:lstStyle>
          <a:p>
            <a:fld id="{3A5F5595-61AE-4AA6-B423-33EDBD1DAE12}" type="slidenum">
              <a:rPr lang="fr-FR" smtClean="0"/>
              <a:pPr/>
              <a:t>‹#›</a:t>
            </a:fld>
            <a:endParaRPr lang="fr-FR" dirty="0"/>
          </a:p>
        </p:txBody>
      </p:sp>
      <p:sp>
        <p:nvSpPr>
          <p:cNvPr id="2" name="Espace réservé du titre 1"/>
          <p:cNvSpPr>
            <a:spLocks noGrp="1"/>
          </p:cNvSpPr>
          <p:nvPr>
            <p:ph type="title"/>
          </p:nvPr>
        </p:nvSpPr>
        <p:spPr>
          <a:xfrm>
            <a:off x="1475656" y="428"/>
            <a:ext cx="7211144" cy="1124316"/>
          </a:xfrm>
          <a:prstGeom prst="rect">
            <a:avLst/>
          </a:prstGeom>
        </p:spPr>
        <p:txBody>
          <a:bodyPr vert="horz" lIns="91440" tIns="45720" rIns="91440" bIns="457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442686" y="1556793"/>
            <a:ext cx="7211144" cy="448588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9552" y="6381328"/>
            <a:ext cx="870010" cy="360000"/>
          </a:xfrm>
          <a:prstGeom prst="rect">
            <a:avLst/>
          </a:prstGeom>
          <a:noFill/>
        </p:spPr>
        <p:txBody>
          <a:bodyPr vert="horz" lIns="91440" tIns="45720" rIns="91440" bIns="45720" rtlCol="0" anchor="ctr"/>
          <a:lstStyle>
            <a:lvl1pPr algn="ctr">
              <a:defRPr sz="800">
                <a:solidFill>
                  <a:schemeClr val="bg1"/>
                </a:solidFill>
              </a:defRPr>
            </a:lvl1pPr>
          </a:lstStyle>
          <a:p>
            <a:fld id="{C8055BCD-6992-41FA-8153-525DEB5306D4}" type="datetime1">
              <a:rPr lang="fr-FR" smtClean="0"/>
              <a:t>05/10/2016</a:t>
            </a:fld>
            <a:endParaRPr lang="fr-FR" dirty="0"/>
          </a:p>
        </p:txBody>
      </p:sp>
      <p:sp>
        <p:nvSpPr>
          <p:cNvPr id="5" name="Espace réservé du pied de page 4"/>
          <p:cNvSpPr>
            <a:spLocks noGrp="1"/>
          </p:cNvSpPr>
          <p:nvPr>
            <p:ph type="ftr" sz="quarter" idx="3"/>
          </p:nvPr>
        </p:nvSpPr>
        <p:spPr>
          <a:xfrm>
            <a:off x="4067944" y="6381328"/>
            <a:ext cx="4104456" cy="360000"/>
          </a:xfrm>
          <a:prstGeom prst="rect">
            <a:avLst/>
          </a:prstGeom>
          <a:noFill/>
        </p:spPr>
        <p:txBody>
          <a:bodyPr vert="horz" lIns="91440" tIns="45720" rIns="144000" bIns="45720" rtlCol="0" anchor="ctr"/>
          <a:lstStyle>
            <a:lvl1pPr algn="ctr">
              <a:defRPr sz="1000">
                <a:solidFill>
                  <a:schemeClr val="bg1"/>
                </a:solidFill>
              </a:defRPr>
            </a:lvl1pPr>
          </a:lstStyle>
          <a:p>
            <a:pPr algn="r"/>
            <a:r>
              <a:rPr lang="fr-FR" dirty="0" smtClean="0"/>
              <a:t>Modèle de présentation Télécom Bretagne</a:t>
            </a:r>
            <a:endParaRPr lang="fr-FR" dirty="0"/>
          </a:p>
        </p:txBody>
      </p:sp>
      <p:sp>
        <p:nvSpPr>
          <p:cNvPr id="8" name="Rectangle 7"/>
          <p:cNvSpPr/>
          <p:nvPr userDrawn="1"/>
        </p:nvSpPr>
        <p:spPr>
          <a:xfrm>
            <a:off x="0" y="692696"/>
            <a:ext cx="467544" cy="360040"/>
          </a:xfrm>
          <a:prstGeom prst="rect">
            <a:avLst/>
          </a:prstGeom>
          <a:solidFill>
            <a:srgbClr val="A8B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67544" y="692696"/>
            <a:ext cx="46754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35088" y="692696"/>
            <a:ext cx="467544" cy="360040"/>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475656" y="6381328"/>
            <a:ext cx="252028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Institut Mines-Télécom</a:t>
            </a:r>
            <a:endParaRPr lang="fr-FR" sz="1000" dirty="0"/>
          </a:p>
        </p:txBody>
      </p:sp>
      <p:pic>
        <p:nvPicPr>
          <p:cNvPr id="12" name="Imag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44408" y="6042676"/>
            <a:ext cx="719724" cy="719724"/>
          </a:xfrm>
          <a:prstGeom prst="rect">
            <a:avLst/>
          </a:prstGeom>
        </p:spPr>
      </p:pic>
    </p:spTree>
    <p:extLst>
      <p:ext uri="{BB962C8B-B14F-4D97-AF65-F5344CB8AC3E}">
        <p14:creationId xmlns:p14="http://schemas.microsoft.com/office/powerpoint/2010/main" val="28834464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2600" b="1" kern="1200">
          <a:solidFill>
            <a:srgbClr val="A8B50A"/>
          </a:solidFill>
          <a:latin typeface="+mj-lt"/>
          <a:ea typeface="+mj-ea"/>
          <a:cs typeface="+mj-cs"/>
        </a:defRPr>
      </a:lvl1pPr>
    </p:titleStyle>
    <p:bodyStyle>
      <a:lvl1pPr marL="342900" indent="-342900" algn="l" defTabSz="914400" rtl="0" eaLnBrk="1" latinLnBrk="0" hangingPunct="1">
        <a:spcBef>
          <a:spcPct val="20000"/>
        </a:spcBef>
        <a:buClr>
          <a:srgbClr val="A8B50A"/>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1489"/>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1.emf"/><Relationship Id="rId5" Type="http://schemas.openxmlformats.org/officeDocument/2006/relationships/oleObject" Target="../embeddings/oleObject3.bin"/><Relationship Id="rId6"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emf"/><Relationship Id="rId5" Type="http://schemas.openxmlformats.org/officeDocument/2006/relationships/oleObject" Target="../embeddings/oleObject5.bin"/><Relationship Id="rId6" Type="http://schemas.openxmlformats.org/officeDocument/2006/relationships/image" Target="../media/image14.emf"/><Relationship Id="rId7" Type="http://schemas.openxmlformats.org/officeDocument/2006/relationships/oleObject" Target="../embeddings/oleObject6.bin"/><Relationship Id="rId8"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emf"/><Relationship Id="rId5" Type="http://schemas.openxmlformats.org/officeDocument/2006/relationships/oleObject" Target="../embeddings/oleObject8.bin"/><Relationship Id="rId6" Type="http://schemas.openxmlformats.org/officeDocument/2006/relationships/image" Target="../media/image17.emf"/><Relationship Id="rId7" Type="http://schemas.openxmlformats.org/officeDocument/2006/relationships/oleObject" Target="../embeddings/oleObject9.bin"/><Relationship Id="rId8"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0.emf"/><Relationship Id="rId5" Type="http://schemas.openxmlformats.org/officeDocument/2006/relationships/oleObject" Target="../embeddings/Microsoft_Equation2.bin"/><Relationship Id="rId6" Type="http://schemas.openxmlformats.org/officeDocument/2006/relationships/image" Target="../media/image21.emf"/><Relationship Id="rId7" Type="http://schemas.openxmlformats.org/officeDocument/2006/relationships/oleObject" Target="../embeddings/Microsoft_Equation3.bin"/><Relationship Id="rId8" Type="http://schemas.openxmlformats.org/officeDocument/2006/relationships/image" Target="../media/image22.emf"/><Relationship Id="rId9" Type="http://schemas.openxmlformats.org/officeDocument/2006/relationships/oleObject" Target="../embeddings/oleObject10.bin"/><Relationship Id="rId10" Type="http://schemas.openxmlformats.org/officeDocument/2006/relationships/image" Target="../media/image18.emf"/><Relationship Id="rId11" Type="http://schemas.openxmlformats.org/officeDocument/2006/relationships/oleObject" Target="../embeddings/oleObject11.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4.bin"/><Relationship Id="rId5" Type="http://schemas.openxmlformats.org/officeDocument/2006/relationships/image" Target="../media/image24.emf"/><Relationship Id="rId6" Type="http://schemas.openxmlformats.org/officeDocument/2006/relationships/oleObject" Target="../embeddings/Microsoft_Equation5.bin"/><Relationship Id="rId7" Type="http://schemas.openxmlformats.org/officeDocument/2006/relationships/image" Target="../media/image25.emf"/><Relationship Id="rId8" Type="http://schemas.openxmlformats.org/officeDocument/2006/relationships/oleObject" Target="../embeddings/Microsoft_Equation6.bin"/><Relationship Id="rId9" Type="http://schemas.openxmlformats.org/officeDocument/2006/relationships/image" Target="../media/image26.emf"/><Relationship Id="rId10" Type="http://schemas.openxmlformats.org/officeDocument/2006/relationships/oleObject" Target="../embeddings/oleObject12.bin"/><Relationship Id="rId11"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1.emf"/><Relationship Id="rId5" Type="http://schemas.openxmlformats.org/officeDocument/2006/relationships/oleObject" Target="../embeddings/oleObject14.bin"/><Relationship Id="rId6" Type="http://schemas.openxmlformats.org/officeDocument/2006/relationships/image" Target="../media/image32.emf"/><Relationship Id="rId7" Type="http://schemas.openxmlformats.org/officeDocument/2006/relationships/oleObject" Target="../embeddings/oleObject15.bin"/><Relationship Id="rId8"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4.emf"/><Relationship Id="rId5" Type="http://schemas.openxmlformats.org/officeDocument/2006/relationships/oleObject" Target="../embeddings/oleObject17.bin"/><Relationship Id="rId6" Type="http://schemas.openxmlformats.org/officeDocument/2006/relationships/image" Target="../media/image35.e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36.emf"/><Relationship Id="rId5" Type="http://schemas.openxmlformats.org/officeDocument/2006/relationships/oleObject" Target="../embeddings/Microsoft_Equation8.bin"/><Relationship Id="rId6" Type="http://schemas.openxmlformats.org/officeDocument/2006/relationships/image" Target="../media/image37.emf"/><Relationship Id="rId7" Type="http://schemas.openxmlformats.org/officeDocument/2006/relationships/image" Target="../media/image38.png"/><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39.emf"/><Relationship Id="rId5" Type="http://schemas.openxmlformats.org/officeDocument/2006/relationships/oleObject" Target="../embeddings/Microsoft_Equation10.bin"/><Relationship Id="rId6" Type="http://schemas.openxmlformats.org/officeDocument/2006/relationships/image" Target="../media/image40.wmf"/><Relationship Id="rId1" Type="http://schemas.openxmlformats.org/officeDocument/2006/relationships/vmlDrawing" Target="../drawings/vmlDrawing10.vml"/><Relationship Id="rId2"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41.emf"/><Relationship Id="rId1" Type="http://schemas.openxmlformats.org/officeDocument/2006/relationships/vmlDrawing" Target="../drawings/vmlDrawing11.vml"/><Relationship Id="rId2"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51.emf"/><Relationship Id="rId5" Type="http://schemas.openxmlformats.org/officeDocument/2006/relationships/oleObject" Target="../embeddings/Microsoft_Equation12.bin"/><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image" Target="../media/image51.emf"/><Relationship Id="rId5" Type="http://schemas.openxmlformats.org/officeDocument/2006/relationships/oleObject" Target="../embeddings/Microsoft_Equation14.bin"/><Relationship Id="rId6" Type="http://schemas.openxmlformats.org/officeDocument/2006/relationships/image" Target="../media/image52.emf"/><Relationship Id="rId7" Type="http://schemas.openxmlformats.org/officeDocument/2006/relationships/oleObject" Target="../embeddings/Microsoft_Equation15.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1" Type="http://schemas.openxmlformats.org/officeDocument/2006/relationships/oleObject" Target="../embeddings/Microsoft_Equation19.bin"/><Relationship Id="rId12" Type="http://schemas.openxmlformats.org/officeDocument/2006/relationships/image" Target="../media/image56.emf"/><Relationship Id="rId13" Type="http://schemas.openxmlformats.org/officeDocument/2006/relationships/oleObject" Target="../embeddings/Microsoft_Equation20.bin"/><Relationship Id="rId14" Type="http://schemas.openxmlformats.org/officeDocument/2006/relationships/image" Target="../media/image57.emf"/><Relationship Id="rId15" Type="http://schemas.openxmlformats.org/officeDocument/2006/relationships/oleObject" Target="../embeddings/oleObject20.bin"/><Relationship Id="rId16" Type="http://schemas.openxmlformats.org/officeDocument/2006/relationships/image" Target="../media/image58.emf"/><Relationship Id="rId17" Type="http://schemas.openxmlformats.org/officeDocument/2006/relationships/oleObject" Target="../embeddings/oleObject21.bin"/><Relationship Id="rId18" Type="http://schemas.openxmlformats.org/officeDocument/2006/relationships/image" Target="../media/image59.emf"/><Relationship Id="rId1" Type="http://schemas.openxmlformats.org/officeDocument/2006/relationships/vmlDrawing" Target="../drawings/vmlDrawing14.vml"/><Relationship Id="rId2" Type="http://schemas.openxmlformats.org/officeDocument/2006/relationships/slideLayout" Target="../slideLayouts/slideLayout3.xml"/><Relationship Id="rId3" Type="http://schemas.openxmlformats.org/officeDocument/2006/relationships/notesSlide" Target="../notesSlides/notesSlide5.xml"/><Relationship Id="rId4" Type="http://schemas.openxmlformats.org/officeDocument/2006/relationships/oleObject" Target="../embeddings/oleObject19.bin"/><Relationship Id="rId5" Type="http://schemas.openxmlformats.org/officeDocument/2006/relationships/image" Target="../media/image53.emf"/><Relationship Id="rId6" Type="http://schemas.openxmlformats.org/officeDocument/2006/relationships/oleObject" Target="../embeddings/Microsoft_Equation16.bin"/><Relationship Id="rId7" Type="http://schemas.openxmlformats.org/officeDocument/2006/relationships/image" Target="../media/image54.emf"/><Relationship Id="rId8" Type="http://schemas.openxmlformats.org/officeDocument/2006/relationships/oleObject" Target="../embeddings/Microsoft_Equation17.bin"/><Relationship Id="rId9" Type="http://schemas.openxmlformats.org/officeDocument/2006/relationships/image" Target="../media/image55.emf"/><Relationship Id="rId10" Type="http://schemas.openxmlformats.org/officeDocument/2006/relationships/oleObject" Target="../embeddings/Microsoft_Equation18.bin"/></Relationships>
</file>

<file path=ppt/slides/_rels/slide63.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62.emf"/><Relationship Id="rId13" Type="http://schemas.openxmlformats.org/officeDocument/2006/relationships/oleObject" Target="../embeddings/oleObject24.bin"/><Relationship Id="rId14" Type="http://schemas.openxmlformats.org/officeDocument/2006/relationships/image" Target="../media/image63.emf"/><Relationship Id="rId1" Type="http://schemas.openxmlformats.org/officeDocument/2006/relationships/vmlDrawing" Target="../drawings/vmlDrawing15.vml"/><Relationship Id="rId2" Type="http://schemas.openxmlformats.org/officeDocument/2006/relationships/slideLayout" Target="../slideLayouts/slideLayout3.xml"/><Relationship Id="rId3" Type="http://schemas.openxmlformats.org/officeDocument/2006/relationships/notesSlide" Target="../notesSlides/notesSlide6.xml"/><Relationship Id="rId4" Type="http://schemas.openxmlformats.org/officeDocument/2006/relationships/oleObject" Target="../embeddings/oleObject22.bin"/><Relationship Id="rId5" Type="http://schemas.openxmlformats.org/officeDocument/2006/relationships/image" Target="../media/image60.emf"/><Relationship Id="rId6" Type="http://schemas.openxmlformats.org/officeDocument/2006/relationships/oleObject" Target="../embeddings/Microsoft_Equation21.bin"/><Relationship Id="rId7" Type="http://schemas.openxmlformats.org/officeDocument/2006/relationships/image" Target="../media/image54.emf"/><Relationship Id="rId8" Type="http://schemas.openxmlformats.org/officeDocument/2006/relationships/oleObject" Target="../embeddings/Microsoft_Equation22.bin"/><Relationship Id="rId9" Type="http://schemas.openxmlformats.org/officeDocument/2006/relationships/image" Target="../media/image61.emf"/><Relationship Id="rId10" Type="http://schemas.openxmlformats.org/officeDocument/2006/relationships/oleObject" Target="../embeddings/Microsoft_Equation23.bin"/></Relationships>
</file>

<file path=ppt/slides/_rels/slide64.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image" Target="../media/image65.emf"/><Relationship Id="rId13" Type="http://schemas.openxmlformats.org/officeDocument/2006/relationships/oleObject" Target="../embeddings/oleObject27.bin"/><Relationship Id="rId14" Type="http://schemas.openxmlformats.org/officeDocument/2006/relationships/image" Target="../media/image66.emf"/><Relationship Id="rId1" Type="http://schemas.openxmlformats.org/officeDocument/2006/relationships/vmlDrawing" Target="../drawings/vmlDrawing16.vml"/><Relationship Id="rId2" Type="http://schemas.openxmlformats.org/officeDocument/2006/relationships/slideLayout" Target="../slideLayouts/slideLayout3.xml"/><Relationship Id="rId3" Type="http://schemas.openxmlformats.org/officeDocument/2006/relationships/notesSlide" Target="../notesSlides/notesSlide7.xml"/><Relationship Id="rId4" Type="http://schemas.openxmlformats.org/officeDocument/2006/relationships/oleObject" Target="../embeddings/oleObject25.bin"/><Relationship Id="rId5" Type="http://schemas.openxmlformats.org/officeDocument/2006/relationships/image" Target="../media/image64.emf"/><Relationship Id="rId6" Type="http://schemas.openxmlformats.org/officeDocument/2006/relationships/oleObject" Target="../embeddings/Microsoft_Equation24.bin"/><Relationship Id="rId7" Type="http://schemas.openxmlformats.org/officeDocument/2006/relationships/image" Target="../media/image54.emf"/><Relationship Id="rId8" Type="http://schemas.openxmlformats.org/officeDocument/2006/relationships/oleObject" Target="../embeddings/Microsoft_Equation25.bin"/><Relationship Id="rId9" Type="http://schemas.openxmlformats.org/officeDocument/2006/relationships/image" Target="../media/image61.emf"/><Relationship Id="rId10" Type="http://schemas.openxmlformats.org/officeDocument/2006/relationships/oleObject" Target="../embeddings/Microsoft_Equation26.bin"/></Relationships>
</file>

<file path=ppt/slides/_rels/slide65.xml.rels><?xml version="1.0" encoding="UTF-8" standalone="yes"?>
<Relationships xmlns="http://schemas.openxmlformats.org/package/2006/relationships"><Relationship Id="rId11" Type="http://schemas.openxmlformats.org/officeDocument/2006/relationships/image" Target="../media/image69.emf"/><Relationship Id="rId12" Type="http://schemas.openxmlformats.org/officeDocument/2006/relationships/oleObject" Target="../embeddings/oleObject31.bin"/><Relationship Id="rId13" Type="http://schemas.openxmlformats.org/officeDocument/2006/relationships/image" Target="../media/image70.emf"/><Relationship Id="rId14" Type="http://schemas.openxmlformats.org/officeDocument/2006/relationships/oleObject" Target="../embeddings/oleObject32.bin"/><Relationship Id="rId15" Type="http://schemas.openxmlformats.org/officeDocument/2006/relationships/image" Target="../media/image71.emf"/><Relationship Id="rId16" Type="http://schemas.openxmlformats.org/officeDocument/2006/relationships/oleObject" Target="../embeddings/oleObject33.bin"/><Relationship Id="rId1" Type="http://schemas.openxmlformats.org/officeDocument/2006/relationships/vmlDrawing" Target="../drawings/vmlDrawing17.vml"/><Relationship Id="rId2" Type="http://schemas.openxmlformats.org/officeDocument/2006/relationships/slideLayout" Target="../slideLayouts/slideLayout3.xml"/><Relationship Id="rId3" Type="http://schemas.openxmlformats.org/officeDocument/2006/relationships/notesSlide" Target="../notesSlides/notesSlide8.xml"/><Relationship Id="rId4" Type="http://schemas.openxmlformats.org/officeDocument/2006/relationships/oleObject" Target="../embeddings/Microsoft_Equation27.bin"/><Relationship Id="rId5" Type="http://schemas.openxmlformats.org/officeDocument/2006/relationships/image" Target="../media/image54.emf"/><Relationship Id="rId6" Type="http://schemas.openxmlformats.org/officeDocument/2006/relationships/oleObject" Target="../embeddings/oleObject28.bin"/><Relationship Id="rId7" Type="http://schemas.openxmlformats.org/officeDocument/2006/relationships/image" Target="../media/image67.emf"/><Relationship Id="rId8" Type="http://schemas.openxmlformats.org/officeDocument/2006/relationships/oleObject" Target="../embeddings/oleObject29.bin"/><Relationship Id="rId9" Type="http://schemas.openxmlformats.org/officeDocument/2006/relationships/image" Target="../media/image68.emf"/><Relationship Id="rId10" Type="http://schemas.openxmlformats.org/officeDocument/2006/relationships/oleObject" Target="../embeddings/oleObject30.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dirty="0" smtClean="0"/>
              <a:t>F3B101E</a:t>
            </a:r>
            <a:br>
              <a:rPr lang="fr-FR" dirty="0" smtClean="0"/>
            </a:br>
            <a:r>
              <a:rPr lang="fr-FR" dirty="0" smtClean="0"/>
              <a:t>Cours 2, partie 1</a:t>
            </a:r>
            <a:br>
              <a:rPr lang="fr-FR" dirty="0" smtClean="0"/>
            </a:br>
            <a:r>
              <a:rPr lang="fr-FR" dirty="0" smtClean="0"/>
              <a:t/>
            </a:r>
            <a:br>
              <a:rPr lang="fr-FR" dirty="0" smtClean="0"/>
            </a:br>
            <a:r>
              <a:rPr lang="fr-FR" dirty="0" smtClean="0"/>
              <a:t>Méthodes d’échantillonnage</a:t>
            </a:r>
            <a:endParaRPr lang="fr-FR" dirty="0"/>
          </a:p>
        </p:txBody>
      </p:sp>
    </p:spTree>
    <p:extLst>
      <p:ext uri="{BB962C8B-B14F-4D97-AF65-F5344CB8AC3E}">
        <p14:creationId xmlns:p14="http://schemas.microsoft.com/office/powerpoint/2010/main" val="9570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6BFE0342-A50F-F84D-880F-7B98488E0565}" type="slidenum">
              <a:rPr lang="fr-FR">
                <a:solidFill>
                  <a:schemeClr val="accent2"/>
                </a:solidFill>
                <a:latin typeface="Arial" charset="0"/>
              </a:rPr>
              <a:pPr eaLnBrk="1" hangingPunct="1"/>
              <a:t>10</a:t>
            </a:fld>
            <a:endParaRPr lang="fr-FR">
              <a:solidFill>
                <a:schemeClr val="accent2"/>
              </a:solidFill>
              <a:latin typeface="Arial" charset="0"/>
            </a:endParaRPr>
          </a:p>
        </p:txBody>
      </p:sp>
      <p:sp>
        <p:nvSpPr>
          <p:cNvPr id="17410" name="Rectangle 9"/>
          <p:cNvSpPr>
            <a:spLocks noChangeArrowheads="1"/>
          </p:cNvSpPr>
          <p:nvPr/>
        </p:nvSpPr>
        <p:spPr bwMode="auto">
          <a:xfrm>
            <a:off x="923925" y="5856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endParaRPr lang="fr-FR" sz="2400"/>
          </a:p>
        </p:txBody>
      </p:sp>
      <p:pic>
        <p:nvPicPr>
          <p:cNvPr id="1741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90488"/>
            <a:ext cx="10429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7"/>
          <p:cNvSpPr>
            <a:spLocks noChangeArrowheads="1"/>
          </p:cNvSpPr>
          <p:nvPr/>
        </p:nvSpPr>
        <p:spPr bwMode="auto">
          <a:xfrm>
            <a:off x="683568" y="1124744"/>
            <a:ext cx="7726362"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algn="l">
              <a:lnSpc>
                <a:spcPct val="90000"/>
              </a:lnSpc>
              <a:spcBef>
                <a:spcPct val="20000"/>
              </a:spcBef>
              <a:defRPr/>
            </a:pPr>
            <a:r>
              <a:rPr lang="fr-FR" sz="2400" b="1" dirty="0">
                <a:solidFill>
                  <a:schemeClr val="tx1"/>
                </a:solidFill>
                <a:latin typeface="+mn-lt"/>
              </a:rPr>
              <a:t>Plan des séances : les 12 étapes de la construction à l</a:t>
            </a:r>
            <a:r>
              <a:rPr lang="ja-JP" altLang="fr-FR" sz="2400" b="1" dirty="0">
                <a:solidFill>
                  <a:schemeClr val="tx1"/>
                </a:solidFill>
                <a:latin typeface="+mn-lt"/>
              </a:rPr>
              <a:t>’</a:t>
            </a:r>
            <a:r>
              <a:rPr lang="fr-FR" sz="2400" b="1" dirty="0">
                <a:solidFill>
                  <a:schemeClr val="tx1"/>
                </a:solidFill>
                <a:latin typeface="+mn-lt"/>
              </a:rPr>
              <a:t>analyse d</a:t>
            </a:r>
            <a:r>
              <a:rPr lang="ja-JP" altLang="fr-FR" sz="2400" b="1" dirty="0">
                <a:solidFill>
                  <a:schemeClr val="tx1"/>
                </a:solidFill>
                <a:latin typeface="+mn-lt"/>
              </a:rPr>
              <a:t>’</a:t>
            </a:r>
            <a:r>
              <a:rPr lang="fr-FR" sz="2400" b="1" dirty="0">
                <a:solidFill>
                  <a:schemeClr val="tx1"/>
                </a:solidFill>
                <a:latin typeface="+mn-lt"/>
              </a:rPr>
              <a:t>un </a:t>
            </a:r>
            <a:r>
              <a:rPr lang="fr-FR" sz="2400" b="1" dirty="0" smtClean="0">
                <a:solidFill>
                  <a:schemeClr val="tx1"/>
                </a:solidFill>
                <a:latin typeface="+mn-lt"/>
              </a:rPr>
              <a:t>questionnaire</a:t>
            </a:r>
            <a:endParaRPr lang="fr-FR" sz="2400" b="1" dirty="0">
              <a:solidFill>
                <a:schemeClr val="tx1"/>
              </a:solidFill>
              <a:latin typeface="+mn-lt"/>
            </a:endParaRPr>
          </a:p>
          <a:p>
            <a:pPr algn="l">
              <a:lnSpc>
                <a:spcPct val="90000"/>
              </a:lnSpc>
              <a:spcBef>
                <a:spcPct val="20000"/>
              </a:spcBef>
              <a:defRPr/>
            </a:pPr>
            <a:r>
              <a:rPr lang="fr-FR" sz="2000" dirty="0">
                <a:solidFill>
                  <a:schemeClr val="tx1"/>
                </a:solidFill>
                <a:latin typeface="+mn-lt"/>
              </a:rPr>
              <a:t>1) 	Définition de l</a:t>
            </a:r>
            <a:r>
              <a:rPr lang="ja-JP" altLang="fr-FR" sz="2000" dirty="0">
                <a:solidFill>
                  <a:schemeClr val="tx1"/>
                </a:solidFill>
                <a:latin typeface="+mn-lt"/>
              </a:rPr>
              <a:t>’</a:t>
            </a:r>
            <a:r>
              <a:rPr lang="fr-FR" sz="2000" dirty="0">
                <a:solidFill>
                  <a:schemeClr val="tx1"/>
                </a:solidFill>
                <a:latin typeface="+mn-lt"/>
              </a:rPr>
              <a:t>objet d</a:t>
            </a:r>
            <a:r>
              <a:rPr lang="ja-JP" altLang="fr-FR" sz="2000" dirty="0">
                <a:solidFill>
                  <a:schemeClr val="tx1"/>
                </a:solidFill>
                <a:latin typeface="+mn-lt"/>
              </a:rPr>
              <a:t>’</a:t>
            </a:r>
            <a:r>
              <a:rPr lang="fr-FR" sz="2000" dirty="0">
                <a:solidFill>
                  <a:schemeClr val="tx1"/>
                </a:solidFill>
                <a:latin typeface="+mn-lt"/>
              </a:rPr>
              <a:t>enquête : les questions de départ</a:t>
            </a:r>
          </a:p>
          <a:p>
            <a:pPr algn="l">
              <a:lnSpc>
                <a:spcPct val="90000"/>
              </a:lnSpc>
              <a:spcBef>
                <a:spcPct val="20000"/>
              </a:spcBef>
              <a:defRPr/>
            </a:pPr>
            <a:r>
              <a:rPr lang="fr-FR" sz="2000" dirty="0">
                <a:solidFill>
                  <a:schemeClr val="tx1"/>
                </a:solidFill>
                <a:latin typeface="+mn-lt"/>
              </a:rPr>
              <a:t>2) 	Recueil d</a:t>
            </a:r>
            <a:r>
              <a:rPr lang="ja-JP" altLang="fr-FR" sz="2000" dirty="0">
                <a:solidFill>
                  <a:schemeClr val="tx1"/>
                </a:solidFill>
                <a:latin typeface="+mn-lt"/>
              </a:rPr>
              <a:t>’</a:t>
            </a:r>
            <a:r>
              <a:rPr lang="fr-FR" sz="2000" dirty="0">
                <a:solidFill>
                  <a:schemeClr val="tx1"/>
                </a:solidFill>
                <a:latin typeface="+mn-lt"/>
              </a:rPr>
              <a:t>informations : lectures et entretiens exploratoires</a:t>
            </a:r>
          </a:p>
          <a:p>
            <a:pPr algn="l">
              <a:lnSpc>
                <a:spcPct val="90000"/>
              </a:lnSpc>
              <a:spcBef>
                <a:spcPct val="20000"/>
              </a:spcBef>
              <a:defRPr/>
            </a:pPr>
            <a:r>
              <a:rPr lang="fr-FR" sz="2000" dirty="0">
                <a:solidFill>
                  <a:schemeClr val="tx1"/>
                </a:solidFill>
                <a:latin typeface="+mn-lt"/>
              </a:rPr>
              <a:t>3) 	Définition des objectifs et des hypothèses</a:t>
            </a:r>
          </a:p>
          <a:p>
            <a:pPr algn="l">
              <a:lnSpc>
                <a:spcPct val="90000"/>
              </a:lnSpc>
              <a:spcBef>
                <a:spcPct val="20000"/>
              </a:spcBef>
              <a:defRPr/>
            </a:pPr>
            <a:r>
              <a:rPr lang="fr-FR" sz="2000" dirty="0">
                <a:solidFill>
                  <a:schemeClr val="tx1"/>
                </a:solidFill>
                <a:latin typeface="+mn-lt"/>
              </a:rPr>
              <a:t>4) 	Délimitation de l’enquête : choix de la population</a:t>
            </a:r>
          </a:p>
          <a:p>
            <a:pPr algn="l">
              <a:lnSpc>
                <a:spcPct val="90000"/>
              </a:lnSpc>
              <a:spcBef>
                <a:spcPct val="20000"/>
              </a:spcBef>
              <a:defRPr/>
            </a:pPr>
            <a:r>
              <a:rPr lang="fr-FR" sz="2000" dirty="0">
                <a:solidFill>
                  <a:schemeClr val="tx1"/>
                </a:solidFill>
                <a:latin typeface="+mn-lt"/>
              </a:rPr>
              <a:t>5) 	</a:t>
            </a:r>
            <a:r>
              <a:rPr lang="fr-FR" sz="2000" dirty="0">
                <a:solidFill>
                  <a:srgbClr val="800000"/>
                </a:solidFill>
                <a:latin typeface="+mn-lt"/>
              </a:rPr>
              <a:t>Détermination de l</a:t>
            </a:r>
            <a:r>
              <a:rPr lang="ja-JP" altLang="fr-FR" sz="2000" dirty="0">
                <a:solidFill>
                  <a:srgbClr val="800000"/>
                </a:solidFill>
                <a:latin typeface="+mn-lt"/>
              </a:rPr>
              <a:t>’</a:t>
            </a:r>
            <a:r>
              <a:rPr lang="fr-FR" sz="2000" dirty="0">
                <a:solidFill>
                  <a:srgbClr val="800000"/>
                </a:solidFill>
                <a:latin typeface="+mn-lt"/>
              </a:rPr>
              <a:t>échantillon</a:t>
            </a:r>
          </a:p>
          <a:p>
            <a:pPr algn="l">
              <a:lnSpc>
                <a:spcPct val="90000"/>
              </a:lnSpc>
              <a:spcBef>
                <a:spcPct val="20000"/>
              </a:spcBef>
              <a:defRPr/>
            </a:pPr>
            <a:r>
              <a:rPr lang="fr-FR" sz="2000" dirty="0">
                <a:solidFill>
                  <a:schemeClr val="tx1"/>
                </a:solidFill>
                <a:latin typeface="+mn-lt"/>
              </a:rPr>
              <a:t>6) 	Rédaction du projet de questionnaire et 1</a:t>
            </a:r>
            <a:r>
              <a:rPr lang="fr-FR" sz="2000" baseline="30000" dirty="0">
                <a:solidFill>
                  <a:schemeClr val="tx1"/>
                </a:solidFill>
                <a:latin typeface="+mn-lt"/>
              </a:rPr>
              <a:t>er</a:t>
            </a:r>
            <a:r>
              <a:rPr lang="fr-FR" sz="2000" dirty="0">
                <a:solidFill>
                  <a:schemeClr val="tx1"/>
                </a:solidFill>
                <a:latin typeface="+mn-lt"/>
              </a:rPr>
              <a:t> test</a:t>
            </a:r>
          </a:p>
          <a:p>
            <a:pPr algn="l">
              <a:lnSpc>
                <a:spcPct val="90000"/>
              </a:lnSpc>
              <a:spcBef>
                <a:spcPct val="20000"/>
              </a:spcBef>
              <a:defRPr/>
            </a:pPr>
            <a:r>
              <a:rPr lang="fr-FR" sz="2000" dirty="0">
                <a:solidFill>
                  <a:schemeClr val="tx1"/>
                </a:solidFill>
                <a:latin typeface="+mn-lt"/>
              </a:rPr>
              <a:t>7) 	Test du questionnaire sur un petit échantillon</a:t>
            </a:r>
          </a:p>
          <a:p>
            <a:pPr algn="l">
              <a:lnSpc>
                <a:spcPct val="90000"/>
              </a:lnSpc>
              <a:spcBef>
                <a:spcPct val="20000"/>
              </a:spcBef>
              <a:defRPr/>
            </a:pPr>
            <a:r>
              <a:rPr lang="fr-FR" sz="2000" dirty="0">
                <a:solidFill>
                  <a:schemeClr val="tx1"/>
                </a:solidFill>
                <a:latin typeface="+mn-lt"/>
              </a:rPr>
              <a:t>8) 	Analyse du test et rédaction définitive du questionnaire</a:t>
            </a:r>
          </a:p>
          <a:p>
            <a:pPr algn="l">
              <a:lnSpc>
                <a:spcPct val="90000"/>
              </a:lnSpc>
              <a:spcBef>
                <a:spcPct val="20000"/>
              </a:spcBef>
              <a:defRPr/>
            </a:pPr>
            <a:r>
              <a:rPr lang="fr-FR" sz="2000" dirty="0">
                <a:solidFill>
                  <a:schemeClr val="tx1"/>
                </a:solidFill>
                <a:latin typeface="+mn-lt"/>
              </a:rPr>
              <a:t>9) 	Récolte des données d</a:t>
            </a:r>
            <a:r>
              <a:rPr lang="ja-JP" altLang="fr-FR" sz="2000" dirty="0">
                <a:solidFill>
                  <a:schemeClr val="tx1"/>
                </a:solidFill>
                <a:latin typeface="+mn-lt"/>
              </a:rPr>
              <a:t>’</a:t>
            </a:r>
            <a:r>
              <a:rPr lang="fr-FR" sz="2000" dirty="0">
                <a:solidFill>
                  <a:schemeClr val="tx1"/>
                </a:solidFill>
                <a:latin typeface="+mn-lt"/>
              </a:rPr>
              <a:t>enquête, l</a:t>
            </a:r>
            <a:r>
              <a:rPr lang="ja-JP" altLang="fr-FR" sz="2000" dirty="0">
                <a:solidFill>
                  <a:schemeClr val="tx1"/>
                </a:solidFill>
                <a:latin typeface="+mn-lt"/>
              </a:rPr>
              <a:t>’</a:t>
            </a:r>
            <a:r>
              <a:rPr lang="fr-FR" sz="2000" dirty="0">
                <a:solidFill>
                  <a:schemeClr val="tx1"/>
                </a:solidFill>
                <a:latin typeface="+mn-lt"/>
              </a:rPr>
              <a:t>importance du « </a:t>
            </a:r>
            <a:r>
              <a:rPr lang="fr-FR" sz="2000" dirty="0" err="1">
                <a:solidFill>
                  <a:schemeClr val="tx1"/>
                </a:solidFill>
                <a:latin typeface="+mn-lt"/>
              </a:rPr>
              <a:t>spitch</a:t>
            </a:r>
            <a:r>
              <a:rPr lang="fr-FR" sz="2000" dirty="0">
                <a:solidFill>
                  <a:schemeClr val="tx1"/>
                </a:solidFill>
                <a:latin typeface="+mn-lt"/>
              </a:rPr>
              <a:t> »</a:t>
            </a:r>
          </a:p>
          <a:p>
            <a:pPr algn="l">
              <a:lnSpc>
                <a:spcPct val="90000"/>
              </a:lnSpc>
              <a:spcBef>
                <a:spcPct val="20000"/>
              </a:spcBef>
              <a:defRPr/>
            </a:pPr>
            <a:r>
              <a:rPr lang="fr-FR" sz="2000" dirty="0">
                <a:solidFill>
                  <a:schemeClr val="tx1"/>
                </a:solidFill>
                <a:latin typeface="+mn-lt"/>
              </a:rPr>
              <a:t>10) 	Dépouillement des résultats</a:t>
            </a:r>
          </a:p>
          <a:p>
            <a:pPr algn="l">
              <a:lnSpc>
                <a:spcPct val="90000"/>
              </a:lnSpc>
              <a:spcBef>
                <a:spcPct val="20000"/>
              </a:spcBef>
              <a:defRPr/>
            </a:pPr>
            <a:r>
              <a:rPr lang="fr-FR" sz="2000" dirty="0">
                <a:solidFill>
                  <a:schemeClr val="tx1"/>
                </a:solidFill>
                <a:latin typeface="+mn-lt"/>
              </a:rPr>
              <a:t>11)	</a:t>
            </a:r>
            <a:r>
              <a:rPr lang="fr-FR" sz="2000" dirty="0">
                <a:solidFill>
                  <a:srgbClr val="800000"/>
                </a:solidFill>
                <a:latin typeface="+mn-lt"/>
              </a:rPr>
              <a:t>Analyse des résultats</a:t>
            </a:r>
          </a:p>
          <a:p>
            <a:pPr algn="l">
              <a:lnSpc>
                <a:spcPct val="90000"/>
              </a:lnSpc>
              <a:spcBef>
                <a:spcPct val="20000"/>
              </a:spcBef>
              <a:defRPr/>
            </a:pPr>
            <a:r>
              <a:rPr lang="fr-FR" sz="2000" dirty="0">
                <a:solidFill>
                  <a:schemeClr val="tx1"/>
                </a:solidFill>
                <a:latin typeface="+mn-lt"/>
              </a:rPr>
              <a:t>12) 	Rédaction du rapport</a:t>
            </a:r>
          </a:p>
        </p:txBody>
      </p:sp>
      <p:sp>
        <p:nvSpPr>
          <p:cNvPr id="17413" name="Rectangle 2"/>
          <p:cNvSpPr txBox="1">
            <a:spLocks noChangeArrowheads="1"/>
          </p:cNvSpPr>
          <p:nvPr/>
        </p:nvSpPr>
        <p:spPr bwMode="auto">
          <a:xfrm>
            <a:off x="1519162" y="333375"/>
            <a:ext cx="8453438" cy="757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0"/>
              </a:spcBef>
              <a:buNone/>
              <a:defRPr sz="2600" b="1">
                <a:solidFill>
                  <a:srgbClr val="A8B50A"/>
                </a:solidFill>
                <a:latin typeface="+mj-lt"/>
                <a:ea typeface="+mj-ea"/>
                <a:cs typeface="+mj-cs"/>
              </a:defRPr>
            </a:lvl1pPr>
          </a:lstStyle>
          <a:p>
            <a:r>
              <a:rPr lang="fr-BE" dirty="0"/>
              <a:t>Exemple module de cours Lyon 2</a:t>
            </a:r>
            <a:endParaRPr lang="en-GB" dirty="0"/>
          </a:p>
        </p:txBody>
      </p:sp>
    </p:spTree>
    <p:extLst>
      <p:ext uri="{BB962C8B-B14F-4D97-AF65-F5344CB8AC3E}">
        <p14:creationId xmlns:p14="http://schemas.microsoft.com/office/powerpoint/2010/main" val="2622372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403648" y="332656"/>
            <a:ext cx="8453437" cy="757237"/>
          </a:xfrm>
        </p:spPr>
        <p:txBody>
          <a:bodyPr/>
          <a:lstStyle/>
          <a:p>
            <a:pPr>
              <a:defRPr/>
            </a:pPr>
            <a:r>
              <a:rPr lang="fr-BE" dirty="0"/>
              <a:t> </a:t>
            </a:r>
            <a:r>
              <a:rPr lang="fr-BE" dirty="0" smtClean="0"/>
              <a:t>Méthodes </a:t>
            </a:r>
            <a:r>
              <a:rPr lang="fr-BE" dirty="0" smtClean="0"/>
              <a:t>de sondage</a:t>
            </a:r>
            <a:endParaRPr lang="en-GB" dirty="0"/>
          </a:p>
        </p:txBody>
      </p:sp>
      <p:sp>
        <p:nvSpPr>
          <p:cNvPr id="118787" name="Rectangle 3"/>
          <p:cNvSpPr>
            <a:spLocks noGrp="1" noChangeArrowheads="1"/>
          </p:cNvSpPr>
          <p:nvPr>
            <p:ph type="body" idx="1"/>
          </p:nvPr>
        </p:nvSpPr>
        <p:spPr>
          <a:xfrm>
            <a:off x="395288" y="1487488"/>
            <a:ext cx="8453437" cy="3957637"/>
          </a:xfrm>
        </p:spPr>
        <p:txBody>
          <a:bodyPr/>
          <a:lstStyle/>
          <a:p>
            <a:pPr algn="just">
              <a:buFont typeface="Arial"/>
              <a:buChar char="•"/>
              <a:defRPr/>
            </a:pPr>
            <a:r>
              <a:rPr lang="en-GB" sz="2400" b="1" dirty="0" err="1" smtClean="0"/>
              <a:t>Objectif</a:t>
            </a:r>
            <a:r>
              <a:rPr lang="en-GB" sz="2400" dirty="0" smtClean="0"/>
              <a:t> : </a:t>
            </a:r>
            <a:r>
              <a:rPr lang="en-GB" sz="2400" dirty="0" err="1" smtClean="0"/>
              <a:t>tirer</a:t>
            </a:r>
            <a:r>
              <a:rPr lang="en-GB" sz="2400" dirty="0" smtClean="0"/>
              <a:t> </a:t>
            </a:r>
            <a:r>
              <a:rPr lang="en-GB" sz="2400" dirty="0" err="1" smtClean="0"/>
              <a:t>dans</a:t>
            </a:r>
            <a:r>
              <a:rPr lang="en-GB" sz="2400" dirty="0" smtClean="0"/>
              <a:t> </a:t>
            </a:r>
            <a:r>
              <a:rPr lang="en-GB" sz="2400" dirty="0" err="1" smtClean="0"/>
              <a:t>une</a:t>
            </a:r>
            <a:r>
              <a:rPr lang="en-GB" sz="2400" dirty="0" smtClean="0"/>
              <a:t> population des </a:t>
            </a:r>
            <a:r>
              <a:rPr lang="en-GB" sz="2400" dirty="0" err="1" smtClean="0"/>
              <a:t>échantillons</a:t>
            </a:r>
            <a:r>
              <a:rPr lang="en-GB" sz="2400" dirty="0" smtClean="0"/>
              <a:t> </a:t>
            </a:r>
            <a:r>
              <a:rPr lang="en-GB" sz="2400" dirty="0" err="1" smtClean="0"/>
              <a:t>destinés</a:t>
            </a:r>
            <a:r>
              <a:rPr lang="en-GB" sz="2400" dirty="0" smtClean="0"/>
              <a:t> </a:t>
            </a:r>
            <a:r>
              <a:rPr lang="en-GB" sz="2400" dirty="0" err="1" smtClean="0"/>
              <a:t>à</a:t>
            </a:r>
            <a:r>
              <a:rPr lang="en-GB" sz="2400" dirty="0" smtClean="0"/>
              <a:t> </a:t>
            </a:r>
            <a:r>
              <a:rPr lang="en-GB" sz="2400" dirty="0" err="1" smtClean="0"/>
              <a:t>estimer</a:t>
            </a:r>
            <a:r>
              <a:rPr lang="en-GB" sz="2400" dirty="0" smtClean="0"/>
              <a:t> avec la </a:t>
            </a:r>
            <a:r>
              <a:rPr lang="en-GB" sz="2400" dirty="0" err="1" smtClean="0"/>
              <a:t>meilleure</a:t>
            </a:r>
            <a:r>
              <a:rPr lang="en-GB" sz="2400" dirty="0" smtClean="0"/>
              <a:t> </a:t>
            </a:r>
            <a:r>
              <a:rPr lang="en-GB" sz="2400" dirty="0" err="1" smtClean="0"/>
              <a:t>précision</a:t>
            </a:r>
            <a:r>
              <a:rPr lang="en-GB" sz="2400" dirty="0" smtClean="0"/>
              <a:t> possible </a:t>
            </a:r>
            <a:r>
              <a:rPr lang="en-GB" sz="2400" dirty="0" err="1" smtClean="0"/>
              <a:t>certaines</a:t>
            </a:r>
            <a:r>
              <a:rPr lang="en-GB" sz="2400" dirty="0" smtClean="0"/>
              <a:t> </a:t>
            </a:r>
            <a:r>
              <a:rPr lang="en-GB" sz="2400" dirty="0" err="1" smtClean="0"/>
              <a:t>caractéristiques</a:t>
            </a:r>
            <a:r>
              <a:rPr lang="en-GB" sz="2400" dirty="0" smtClean="0"/>
              <a:t>.</a:t>
            </a:r>
          </a:p>
          <a:p>
            <a:pPr marL="0" indent="0" algn="just">
              <a:defRPr/>
            </a:pPr>
            <a:endParaRPr lang="en-GB" sz="2400" dirty="0"/>
          </a:p>
          <a:p>
            <a:pPr marL="0" indent="0" algn="just">
              <a:defRPr/>
            </a:pPr>
            <a:endParaRPr lang="en-GB" sz="2400" dirty="0"/>
          </a:p>
        </p:txBody>
      </p:sp>
      <p:sp>
        <p:nvSpPr>
          <p:cNvPr id="4" name="Rectangle 3"/>
          <p:cNvSpPr txBox="1">
            <a:spLocks noChangeArrowheads="1"/>
          </p:cNvSpPr>
          <p:nvPr/>
        </p:nvSpPr>
        <p:spPr bwMode="auto">
          <a:xfrm>
            <a:off x="-108520" y="2564904"/>
            <a:ext cx="8453438" cy="395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000" tIns="46800" rIns="90000" bIns="46800"/>
          <a:lstStyle>
            <a:lvl1pPr marL="342900" indent="-342900">
              <a:defRPr sz="1400">
                <a:solidFill>
                  <a:schemeClr val="bg1"/>
                </a:solidFill>
                <a:latin typeface="Times New Roman" charset="0"/>
                <a:ea typeface="ＭＳ Ｐゴシック" charset="0"/>
                <a:cs typeface="ＭＳ Ｐゴシック" charset="0"/>
              </a:defRPr>
            </a:lvl1pPr>
            <a:lvl2pPr marL="800100" indent="-342900">
              <a:defRPr sz="1400">
                <a:solidFill>
                  <a:schemeClr val="bg1"/>
                </a:solidFill>
                <a:latin typeface="Times New Roman" charset="0"/>
                <a:ea typeface="ＭＳ Ｐゴシック" charset="0"/>
              </a:defRPr>
            </a:lvl2pPr>
            <a:lvl3pPr>
              <a:defRPr sz="1400">
                <a:solidFill>
                  <a:schemeClr val="bg1"/>
                </a:solidFill>
                <a:latin typeface="Times New Roman" charset="0"/>
                <a:ea typeface="ＭＳ Ｐゴシック" charset="0"/>
              </a:defRPr>
            </a:lvl3pPr>
            <a:lvl4pPr>
              <a:defRPr sz="1400">
                <a:solidFill>
                  <a:schemeClr val="bg1"/>
                </a:solidFill>
                <a:latin typeface="Times New Roman" charset="0"/>
                <a:ea typeface="ＭＳ Ｐゴシック" charset="0"/>
              </a:defRPr>
            </a:lvl4pPr>
            <a:lvl5pPr>
              <a:defRPr sz="1400">
                <a:solidFill>
                  <a:schemeClr val="bg1"/>
                </a:solidFill>
                <a:latin typeface="Times New Roman" charset="0"/>
                <a:ea typeface="ＭＳ Ｐゴシック" charset="0"/>
              </a:defRPr>
            </a:lvl5pPr>
            <a:lvl6pPr marL="25146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6pPr>
            <a:lvl7pPr marL="29718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7pPr>
            <a:lvl8pPr marL="34290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8pPr>
            <a:lvl9pPr marL="38862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9pPr>
          </a:lstStyle>
          <a:p>
            <a:pPr lvl="1" algn="l">
              <a:lnSpc>
                <a:spcPct val="120000"/>
              </a:lnSpc>
              <a:spcBef>
                <a:spcPts val="625"/>
              </a:spcBef>
              <a:buFont typeface="Arial" charset="0"/>
              <a:buChar char="•"/>
            </a:pPr>
            <a:endParaRPr lang="en-GB" sz="2400" dirty="0">
              <a:solidFill>
                <a:srgbClr val="000000"/>
              </a:solidFill>
              <a:latin typeface="Arial" charset="0"/>
            </a:endParaRPr>
          </a:p>
          <a:p>
            <a:pPr lvl="1" algn="l">
              <a:lnSpc>
                <a:spcPct val="120000"/>
              </a:lnSpc>
              <a:spcBef>
                <a:spcPts val="625"/>
              </a:spcBef>
              <a:buFont typeface="Arial" charset="0"/>
              <a:buChar char="•"/>
            </a:pPr>
            <a:r>
              <a:rPr lang="en-GB" sz="2400" dirty="0">
                <a:solidFill>
                  <a:srgbClr val="000000"/>
                </a:solidFill>
                <a:latin typeface="Arial" charset="0"/>
              </a:rPr>
              <a:t>On </a:t>
            </a:r>
            <a:r>
              <a:rPr lang="en-GB" sz="2400" dirty="0" err="1">
                <a:solidFill>
                  <a:srgbClr val="000000"/>
                </a:solidFill>
                <a:latin typeface="Arial" charset="0"/>
              </a:rPr>
              <a:t>appelle</a:t>
            </a:r>
            <a:r>
              <a:rPr lang="en-GB" sz="2400" dirty="0">
                <a:solidFill>
                  <a:srgbClr val="000000"/>
                </a:solidFill>
                <a:latin typeface="Arial" charset="0"/>
              </a:rPr>
              <a:t> </a:t>
            </a:r>
            <a:r>
              <a:rPr lang="en-GB" sz="2400" b="1" dirty="0">
                <a:solidFill>
                  <a:srgbClr val="000000"/>
                </a:solidFill>
                <a:latin typeface="Arial" charset="0"/>
              </a:rPr>
              <a:t>base de </a:t>
            </a:r>
            <a:r>
              <a:rPr lang="en-GB" sz="2400" b="1" dirty="0" err="1">
                <a:solidFill>
                  <a:srgbClr val="000000"/>
                </a:solidFill>
                <a:latin typeface="Arial" charset="0"/>
              </a:rPr>
              <a:t>sondage</a:t>
            </a:r>
            <a:r>
              <a:rPr lang="en-GB" sz="2400" b="1" dirty="0">
                <a:solidFill>
                  <a:srgbClr val="000000"/>
                </a:solidFill>
                <a:latin typeface="Arial" charset="0"/>
              </a:rPr>
              <a:t> </a:t>
            </a:r>
            <a:r>
              <a:rPr lang="en-GB" sz="2400" dirty="0">
                <a:solidFill>
                  <a:srgbClr val="000000"/>
                </a:solidFill>
                <a:latin typeface="Arial" charset="0"/>
              </a:rPr>
              <a:t>la </a:t>
            </a:r>
            <a:r>
              <a:rPr lang="en-GB" sz="2400" dirty="0" err="1">
                <a:solidFill>
                  <a:srgbClr val="000000"/>
                </a:solidFill>
                <a:latin typeface="Arial" charset="0"/>
              </a:rPr>
              <a:t>liste</a:t>
            </a:r>
            <a:r>
              <a:rPr lang="en-GB" sz="2400" dirty="0">
                <a:solidFill>
                  <a:srgbClr val="000000"/>
                </a:solidFill>
                <a:latin typeface="Arial" charset="0"/>
              </a:rPr>
              <a:t> des </a:t>
            </a:r>
            <a:r>
              <a:rPr lang="en-GB" sz="2400" dirty="0" err="1">
                <a:solidFill>
                  <a:srgbClr val="000000"/>
                </a:solidFill>
                <a:latin typeface="Arial" charset="0"/>
              </a:rPr>
              <a:t>unités</a:t>
            </a:r>
            <a:r>
              <a:rPr lang="en-GB" sz="2400" dirty="0">
                <a:solidFill>
                  <a:srgbClr val="000000"/>
                </a:solidFill>
                <a:latin typeface="Arial" charset="0"/>
              </a:rPr>
              <a:t> de la population.</a:t>
            </a:r>
          </a:p>
          <a:p>
            <a:pPr lvl="1" algn="l">
              <a:lnSpc>
                <a:spcPct val="120000"/>
              </a:lnSpc>
              <a:spcBef>
                <a:spcPts val="625"/>
              </a:spcBef>
              <a:buFont typeface="Arial" charset="0"/>
              <a:buChar char="•"/>
            </a:pPr>
            <a:r>
              <a:rPr lang="en-GB" sz="2400" dirty="0">
                <a:solidFill>
                  <a:srgbClr val="000000"/>
                </a:solidFill>
                <a:latin typeface="Arial" charset="0"/>
              </a:rPr>
              <a:t>On note </a:t>
            </a:r>
            <a:r>
              <a:rPr lang="en-GB" sz="2400" b="1" dirty="0">
                <a:solidFill>
                  <a:srgbClr val="000000"/>
                </a:solidFill>
                <a:latin typeface="Arial" charset="0"/>
              </a:rPr>
              <a:t>N</a:t>
            </a:r>
            <a:r>
              <a:rPr lang="en-GB" sz="2400" dirty="0">
                <a:solidFill>
                  <a:srgbClr val="000000"/>
                </a:solidFill>
                <a:latin typeface="Arial" charset="0"/>
              </a:rPr>
              <a:t> la </a:t>
            </a:r>
            <a:r>
              <a:rPr lang="en-GB" sz="2400" dirty="0" err="1">
                <a:solidFill>
                  <a:srgbClr val="000000"/>
                </a:solidFill>
                <a:latin typeface="Arial" charset="0"/>
              </a:rPr>
              <a:t>taille</a:t>
            </a:r>
            <a:r>
              <a:rPr lang="en-GB" sz="2400" dirty="0">
                <a:solidFill>
                  <a:srgbClr val="000000"/>
                </a:solidFill>
                <a:latin typeface="Arial" charset="0"/>
              </a:rPr>
              <a:t> de la population et </a:t>
            </a:r>
            <a:r>
              <a:rPr lang="en-GB" sz="2400" b="1" dirty="0">
                <a:solidFill>
                  <a:srgbClr val="000000"/>
                </a:solidFill>
                <a:latin typeface="Arial" charset="0"/>
              </a:rPr>
              <a:t>n</a:t>
            </a:r>
            <a:r>
              <a:rPr lang="en-GB" sz="2400" dirty="0">
                <a:solidFill>
                  <a:srgbClr val="000000"/>
                </a:solidFill>
                <a:latin typeface="Arial" charset="0"/>
              </a:rPr>
              <a:t> la </a:t>
            </a:r>
            <a:r>
              <a:rPr lang="en-GB" sz="2400" dirty="0" err="1">
                <a:solidFill>
                  <a:srgbClr val="000000"/>
                </a:solidFill>
                <a:latin typeface="Arial" charset="0"/>
              </a:rPr>
              <a:t>taille</a:t>
            </a:r>
            <a:r>
              <a:rPr lang="en-GB" sz="2400" dirty="0">
                <a:solidFill>
                  <a:srgbClr val="000000"/>
                </a:solidFill>
                <a:latin typeface="Arial" charset="0"/>
              </a:rPr>
              <a:t> de </a:t>
            </a:r>
            <a:r>
              <a:rPr lang="en-GB" sz="2400" dirty="0" err="1">
                <a:solidFill>
                  <a:srgbClr val="000000"/>
                </a:solidFill>
                <a:latin typeface="Arial" charset="0"/>
              </a:rPr>
              <a:t>l’échantillon</a:t>
            </a:r>
            <a:r>
              <a:rPr lang="en-GB" sz="2400" dirty="0">
                <a:solidFill>
                  <a:srgbClr val="000000"/>
                </a:solidFill>
                <a:latin typeface="Arial" charset="0"/>
              </a:rPr>
              <a:t>.</a:t>
            </a:r>
          </a:p>
          <a:p>
            <a:pPr lvl="1" algn="l">
              <a:lnSpc>
                <a:spcPct val="120000"/>
              </a:lnSpc>
              <a:spcBef>
                <a:spcPts val="625"/>
              </a:spcBef>
              <a:buFont typeface="Arial" charset="0"/>
              <a:buChar char="•"/>
            </a:pPr>
            <a:r>
              <a:rPr lang="en-GB" sz="2400" dirty="0">
                <a:solidFill>
                  <a:srgbClr val="000000"/>
                </a:solidFill>
                <a:latin typeface="Arial" charset="0"/>
              </a:rPr>
              <a:t>Le </a:t>
            </a:r>
            <a:r>
              <a:rPr lang="en-GB" sz="2400" b="1" dirty="0" err="1">
                <a:solidFill>
                  <a:srgbClr val="000000"/>
                </a:solidFill>
                <a:latin typeface="Arial" charset="0"/>
              </a:rPr>
              <a:t>taux</a:t>
            </a:r>
            <a:r>
              <a:rPr lang="en-GB" sz="2400" b="1" dirty="0">
                <a:solidFill>
                  <a:srgbClr val="000000"/>
                </a:solidFill>
                <a:latin typeface="Arial" charset="0"/>
              </a:rPr>
              <a:t> de </a:t>
            </a:r>
            <a:r>
              <a:rPr lang="en-GB" sz="2400" b="1" dirty="0" err="1">
                <a:solidFill>
                  <a:srgbClr val="000000"/>
                </a:solidFill>
                <a:latin typeface="Arial" charset="0"/>
              </a:rPr>
              <a:t>sondage</a:t>
            </a:r>
            <a:r>
              <a:rPr lang="en-GB" sz="2400" b="1" dirty="0">
                <a:solidFill>
                  <a:srgbClr val="000000"/>
                </a:solidFill>
                <a:latin typeface="Arial" charset="0"/>
              </a:rPr>
              <a:t> </a:t>
            </a:r>
            <a:r>
              <a:rPr lang="en-GB" sz="2400" dirty="0" err="1">
                <a:solidFill>
                  <a:srgbClr val="000000"/>
                </a:solidFill>
                <a:latin typeface="Arial" charset="0"/>
              </a:rPr>
              <a:t>est</a:t>
            </a:r>
            <a:r>
              <a:rPr lang="en-GB" sz="2400" dirty="0">
                <a:solidFill>
                  <a:srgbClr val="000000"/>
                </a:solidFill>
                <a:latin typeface="Arial" charset="0"/>
              </a:rPr>
              <a:t> le rapport </a:t>
            </a:r>
          </a:p>
        </p:txBody>
      </p:sp>
      <p:graphicFrame>
        <p:nvGraphicFramePr>
          <p:cNvPr id="5" name="Object 6"/>
          <p:cNvGraphicFramePr>
            <a:graphicFrameLocks noChangeAspect="1"/>
          </p:cNvGraphicFramePr>
          <p:nvPr>
            <p:extLst>
              <p:ext uri="{D42A27DB-BD31-4B8C-83A1-F6EECF244321}">
                <p14:modId xmlns:p14="http://schemas.microsoft.com/office/powerpoint/2010/main" val="3703639902"/>
              </p:ext>
            </p:extLst>
          </p:nvPr>
        </p:nvGraphicFramePr>
        <p:xfrm>
          <a:off x="5652120" y="4869160"/>
          <a:ext cx="984250" cy="923925"/>
        </p:xfrm>
        <a:graphic>
          <a:graphicData uri="http://schemas.openxmlformats.org/presentationml/2006/ole">
            <mc:AlternateContent xmlns:mc="http://schemas.openxmlformats.org/markup-compatibility/2006">
              <mc:Choice xmlns:v="urn:schemas-microsoft-com:vml" Requires="v">
                <p:oleObj spid="_x0000_s13319" name="Équation" r:id="rId3" imgW="419100" imgH="393700" progId="Equation.3">
                  <p:embed/>
                </p:oleObj>
              </mc:Choice>
              <mc:Fallback>
                <p:oleObj name="Équation" r:id="rId3" imgW="4191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869160"/>
                        <a:ext cx="984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7486508"/>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47664" y="332656"/>
            <a:ext cx="8453437" cy="757237"/>
          </a:xfrm>
        </p:spPr>
        <p:txBody>
          <a:bodyPr/>
          <a:lstStyle/>
          <a:p>
            <a:pPr>
              <a:defRPr/>
            </a:pPr>
            <a:r>
              <a:rPr lang="fr-BE" dirty="0" smtClean="0"/>
              <a:t>Echantillonnage - Notations</a:t>
            </a:r>
            <a:endParaRPr lang="en-GB" dirty="0"/>
          </a:p>
        </p:txBody>
      </p:sp>
      <p:sp>
        <p:nvSpPr>
          <p:cNvPr id="2" name="Espace réservé du contenu 1"/>
          <p:cNvSpPr>
            <a:spLocks noGrp="1"/>
          </p:cNvSpPr>
          <p:nvPr>
            <p:ph idx="1"/>
          </p:nvPr>
        </p:nvSpPr>
        <p:spPr>
          <a:xfrm>
            <a:off x="395288" y="1774825"/>
            <a:ext cx="8453437" cy="4894263"/>
          </a:xfrm>
        </p:spPr>
        <p:txBody>
          <a:bodyPr/>
          <a:lstStyle/>
          <a:p>
            <a:pPr>
              <a:buFont typeface="Arial"/>
              <a:buChar char="•"/>
              <a:defRPr/>
            </a:pPr>
            <a:r>
              <a:rPr lang="fr-FR" sz="2800" dirty="0" smtClean="0"/>
              <a:t>Chaque individu de la base de sondage est noté i.</a:t>
            </a:r>
          </a:p>
          <a:p>
            <a:pPr marL="0" indent="0">
              <a:defRPr/>
            </a:pPr>
            <a:endParaRPr lang="fr-FR" sz="2800" dirty="0" smtClean="0"/>
          </a:p>
          <a:p>
            <a:pPr>
              <a:buFont typeface="Arial"/>
              <a:buChar char="•"/>
              <a:defRPr/>
            </a:pPr>
            <a:r>
              <a:rPr lang="fr-FR" sz="2800" dirty="0" smtClean="0"/>
              <a:t>La variable d’intérêt Y est telle que</a:t>
            </a:r>
          </a:p>
          <a:p>
            <a:pPr marL="0" indent="0">
              <a:defRPr/>
            </a:pPr>
            <a:endParaRPr lang="fr-FR" sz="2800" dirty="0" smtClean="0"/>
          </a:p>
          <a:p>
            <a:pPr>
              <a:buFont typeface="Arial"/>
              <a:buChar char="•"/>
              <a:defRPr/>
            </a:pPr>
            <a:r>
              <a:rPr lang="fr-FR" sz="2800" dirty="0" smtClean="0"/>
              <a:t>Y n’est ici pas une variable aléatoire. On suppose que      est obtenue sans erreur lorsque l’individu i est sélectionné.  </a:t>
            </a:r>
            <a:endParaRPr lang="fr-FR" sz="2800" dirty="0"/>
          </a:p>
        </p:txBody>
      </p:sp>
      <p:graphicFrame>
        <p:nvGraphicFramePr>
          <p:cNvPr id="5" name="Object 6"/>
          <p:cNvGraphicFramePr>
            <a:graphicFrameLocks noChangeAspect="1"/>
          </p:cNvGraphicFramePr>
          <p:nvPr>
            <p:extLst>
              <p:ext uri="{D42A27DB-BD31-4B8C-83A1-F6EECF244321}">
                <p14:modId xmlns:p14="http://schemas.microsoft.com/office/powerpoint/2010/main" val="2033234649"/>
              </p:ext>
            </p:extLst>
          </p:nvPr>
        </p:nvGraphicFramePr>
        <p:xfrm>
          <a:off x="6732240" y="3212976"/>
          <a:ext cx="2116137" cy="566737"/>
        </p:xfrm>
        <a:graphic>
          <a:graphicData uri="http://schemas.openxmlformats.org/presentationml/2006/ole">
            <mc:AlternateContent xmlns:mc="http://schemas.openxmlformats.org/markup-compatibility/2006">
              <mc:Choice xmlns:v="urn:schemas-microsoft-com:vml" Requires="v">
                <p:oleObj spid="_x0000_s14349" name="Équation" r:id="rId3" imgW="901700" imgH="241300" progId="Equation.3">
                  <p:embed/>
                </p:oleObj>
              </mc:Choice>
              <mc:Fallback>
                <p:oleObj name="Équation" r:id="rId3" imgW="9017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212976"/>
                        <a:ext cx="21161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763804747"/>
              </p:ext>
            </p:extLst>
          </p:nvPr>
        </p:nvGraphicFramePr>
        <p:xfrm>
          <a:off x="3131840" y="4725144"/>
          <a:ext cx="327025" cy="575519"/>
        </p:xfrm>
        <a:graphic>
          <a:graphicData uri="http://schemas.openxmlformats.org/presentationml/2006/ole">
            <mc:AlternateContent xmlns:mc="http://schemas.openxmlformats.org/markup-compatibility/2006">
              <mc:Choice xmlns:v="urn:schemas-microsoft-com:vml" Requires="v">
                <p:oleObj spid="_x0000_s14350" name="Équation" r:id="rId5" imgW="139700" imgH="215900" progId="Equation.3">
                  <p:embed/>
                </p:oleObj>
              </mc:Choice>
              <mc:Fallback>
                <p:oleObj name="Équation" r:id="rId5" imgW="1397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4725144"/>
                        <a:ext cx="327025" cy="5755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3715216"/>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91171" y="332656"/>
            <a:ext cx="8453437" cy="757238"/>
          </a:xfrm>
        </p:spPr>
        <p:txBody>
          <a:bodyPr/>
          <a:lstStyle/>
          <a:p>
            <a:pPr>
              <a:defRPr/>
            </a:pPr>
            <a:r>
              <a:rPr lang="fr-BE" dirty="0" smtClean="0"/>
              <a:t>Quantités d’intérêt</a:t>
            </a:r>
            <a:endParaRPr lang="en-GB" dirty="0"/>
          </a:p>
        </p:txBody>
      </p:sp>
      <p:sp>
        <p:nvSpPr>
          <p:cNvPr id="2" name="Espace réservé du contenu 1"/>
          <p:cNvSpPr>
            <a:spLocks noGrp="1"/>
          </p:cNvSpPr>
          <p:nvPr>
            <p:ph idx="1"/>
          </p:nvPr>
        </p:nvSpPr>
        <p:spPr>
          <a:xfrm>
            <a:off x="395288" y="1341438"/>
            <a:ext cx="8453437" cy="4824412"/>
          </a:xfrm>
        </p:spPr>
        <p:txBody>
          <a:bodyPr/>
          <a:lstStyle/>
          <a:p>
            <a:pPr>
              <a:buFont typeface="Arial"/>
              <a:buChar char="•"/>
              <a:defRPr/>
            </a:pPr>
            <a:endParaRPr lang="fr-FR" dirty="0" smtClean="0"/>
          </a:p>
          <a:p>
            <a:pPr>
              <a:buFont typeface="Arial"/>
              <a:buChar char="•"/>
              <a:defRPr/>
            </a:pPr>
            <a:r>
              <a:rPr lang="fr-FR" sz="2800" dirty="0" smtClean="0"/>
              <a:t>On s’intéresse à l’estimation de quantités dépendantes de Y :</a:t>
            </a:r>
          </a:p>
          <a:p>
            <a:pPr marL="0" indent="0">
              <a:defRPr/>
            </a:pPr>
            <a:endParaRPr lang="fr-FR" sz="2800" dirty="0"/>
          </a:p>
          <a:p>
            <a:pPr>
              <a:buFont typeface="Arial"/>
              <a:buChar char="•"/>
              <a:defRPr/>
            </a:pPr>
            <a:r>
              <a:rPr lang="fr-FR" sz="2800" dirty="0" smtClean="0"/>
              <a:t>Moyenne                         ou total </a:t>
            </a:r>
          </a:p>
          <a:p>
            <a:pPr marL="0" indent="0">
              <a:defRPr/>
            </a:pPr>
            <a:endParaRPr lang="fr-FR" sz="2800" dirty="0" smtClean="0"/>
          </a:p>
          <a:p>
            <a:pPr>
              <a:buFont typeface="Arial"/>
              <a:buChar char="•"/>
              <a:defRPr/>
            </a:pPr>
            <a:r>
              <a:rPr lang="fr-FR" sz="2800" dirty="0" smtClean="0"/>
              <a:t>Variance </a:t>
            </a:r>
            <a:endParaRPr lang="fr-FR" sz="2800" dirty="0"/>
          </a:p>
        </p:txBody>
      </p:sp>
      <p:graphicFrame>
        <p:nvGraphicFramePr>
          <p:cNvPr id="5" name="Object 6"/>
          <p:cNvGraphicFramePr>
            <a:graphicFrameLocks noChangeAspect="1"/>
          </p:cNvGraphicFramePr>
          <p:nvPr>
            <p:extLst>
              <p:ext uri="{D42A27DB-BD31-4B8C-83A1-F6EECF244321}">
                <p14:modId xmlns:p14="http://schemas.microsoft.com/office/powerpoint/2010/main" val="2369650310"/>
              </p:ext>
            </p:extLst>
          </p:nvPr>
        </p:nvGraphicFramePr>
        <p:xfrm>
          <a:off x="2555776" y="2924944"/>
          <a:ext cx="1728787" cy="1073150"/>
        </p:xfrm>
        <a:graphic>
          <a:graphicData uri="http://schemas.openxmlformats.org/presentationml/2006/ole">
            <mc:AlternateContent xmlns:mc="http://schemas.openxmlformats.org/markup-compatibility/2006">
              <mc:Choice xmlns:v="urn:schemas-microsoft-com:vml" Requires="v">
                <p:oleObj spid="_x0000_s15382" name="Équation" r:id="rId3" imgW="736600" imgH="457200" progId="Equation.3">
                  <p:embed/>
                </p:oleObj>
              </mc:Choice>
              <mc:Fallback>
                <p:oleObj name="Équation" r:id="rId3" imgW="736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924944"/>
                        <a:ext cx="1728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69785789"/>
              </p:ext>
            </p:extLst>
          </p:nvPr>
        </p:nvGraphicFramePr>
        <p:xfrm>
          <a:off x="6372200" y="2996952"/>
          <a:ext cx="1311275" cy="1073150"/>
        </p:xfrm>
        <a:graphic>
          <a:graphicData uri="http://schemas.openxmlformats.org/presentationml/2006/ole">
            <mc:AlternateContent xmlns:mc="http://schemas.openxmlformats.org/markup-compatibility/2006">
              <mc:Choice xmlns:v="urn:schemas-microsoft-com:vml" Requires="v">
                <p:oleObj spid="_x0000_s15383" name="Équation" r:id="rId5" imgW="558800" imgH="457200" progId="Equation.3">
                  <p:embed/>
                </p:oleObj>
              </mc:Choice>
              <mc:Fallback>
                <p:oleObj name="Équation" r:id="rId5" imgW="5588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2996952"/>
                        <a:ext cx="1311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nvGraphicFramePr>
        <p:xfrm>
          <a:off x="2662238" y="4587875"/>
          <a:ext cx="2773362" cy="1073150"/>
        </p:xfrm>
        <a:graphic>
          <a:graphicData uri="http://schemas.openxmlformats.org/presentationml/2006/ole">
            <mc:AlternateContent xmlns:mc="http://schemas.openxmlformats.org/markup-compatibility/2006">
              <mc:Choice xmlns:v="urn:schemas-microsoft-com:vml" Requires="v">
                <p:oleObj spid="_x0000_s15384" name="Équation" r:id="rId7" imgW="1181100" imgH="457200" progId="Equation.3">
                  <p:embed/>
                </p:oleObj>
              </mc:Choice>
              <mc:Fallback>
                <p:oleObj name="Équation" r:id="rId7" imgW="1181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2238" y="4587875"/>
                        <a:ext cx="27733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9795267"/>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91171" y="332656"/>
            <a:ext cx="8453437" cy="757238"/>
          </a:xfrm>
        </p:spPr>
        <p:txBody>
          <a:bodyPr/>
          <a:lstStyle/>
          <a:p>
            <a:r>
              <a:rPr lang="fr-BE" dirty="0">
                <a:latin typeface="Arial" charset="0"/>
                <a:ea typeface="ＭＳ Ｐゴシック" charset="0"/>
              </a:rPr>
              <a:t>Notations de l’échantillon</a:t>
            </a:r>
            <a:endParaRPr lang="en-GB" dirty="0">
              <a:latin typeface="Arial" charset="0"/>
              <a:ea typeface="ＭＳ Ｐゴシック" charset="0"/>
            </a:endParaRPr>
          </a:p>
        </p:txBody>
      </p:sp>
      <p:sp>
        <p:nvSpPr>
          <p:cNvPr id="2" name="Espace réservé du contenu 1"/>
          <p:cNvSpPr>
            <a:spLocks noGrp="1"/>
          </p:cNvSpPr>
          <p:nvPr>
            <p:ph idx="1"/>
          </p:nvPr>
        </p:nvSpPr>
        <p:spPr>
          <a:xfrm>
            <a:off x="323528" y="1484784"/>
            <a:ext cx="8453438" cy="3957638"/>
          </a:xfrm>
        </p:spPr>
        <p:txBody>
          <a:bodyPr>
            <a:normAutofit lnSpcReduction="10000"/>
          </a:bodyPr>
          <a:lstStyle/>
          <a:p>
            <a:pPr>
              <a:buFont typeface="Arial" charset="0"/>
              <a:buChar char="•"/>
            </a:pPr>
            <a:r>
              <a:rPr lang="fr-FR" sz="2800" dirty="0">
                <a:latin typeface="Arial" charset="0"/>
                <a:ea typeface="ＭＳ Ｐゴシック" charset="0"/>
              </a:rPr>
              <a:t>Il y a        échantillons distincts possibles. On les note s. </a:t>
            </a:r>
          </a:p>
          <a:p>
            <a:pPr>
              <a:buFont typeface="Arial" charset="0"/>
              <a:buChar char="•"/>
            </a:pPr>
            <a:r>
              <a:rPr lang="fr-FR" sz="2800" dirty="0">
                <a:latin typeface="Arial" charset="0"/>
                <a:ea typeface="ＭＳ Ｐゴシック" charset="0"/>
              </a:rPr>
              <a:t>En aléatoire, chaque unité i a une </a:t>
            </a:r>
            <a:r>
              <a:rPr lang="fr-FR" sz="2800" b="1" dirty="0">
                <a:latin typeface="Arial" charset="0"/>
                <a:ea typeface="ＭＳ Ｐゴシック" charset="0"/>
              </a:rPr>
              <a:t>probabilité d’inclusion</a:t>
            </a:r>
            <a:r>
              <a:rPr lang="fr-FR" sz="2800" dirty="0">
                <a:latin typeface="Arial" charset="0"/>
                <a:ea typeface="ＭＳ Ｐゴシック" charset="0"/>
              </a:rPr>
              <a:t> (tirage) notée        .</a:t>
            </a:r>
          </a:p>
          <a:p>
            <a:pPr>
              <a:buFont typeface="Arial" charset="0"/>
              <a:buChar char="•"/>
            </a:pPr>
            <a:r>
              <a:rPr lang="fr-FR" sz="2800" dirty="0">
                <a:latin typeface="Arial" charset="0"/>
                <a:ea typeface="ＭＳ Ｐゴシック" charset="0"/>
              </a:rPr>
              <a:t>Un </a:t>
            </a:r>
            <a:r>
              <a:rPr lang="fr-FR" sz="2800" b="1" dirty="0">
                <a:latin typeface="Arial" charset="0"/>
                <a:ea typeface="ＭＳ Ｐゴシック" charset="0"/>
              </a:rPr>
              <a:t>plan de sondage</a:t>
            </a:r>
            <a:r>
              <a:rPr lang="fr-FR" sz="2800" dirty="0">
                <a:latin typeface="Arial" charset="0"/>
                <a:ea typeface="ＭＳ Ｐゴシック" charset="0"/>
              </a:rPr>
              <a:t> correspond à une distribution de probabilité sur l’ensemble des échantillons.</a:t>
            </a:r>
          </a:p>
          <a:p>
            <a:pPr>
              <a:buFont typeface="Arial" charset="0"/>
              <a:buChar char="•"/>
            </a:pPr>
            <a:r>
              <a:rPr lang="fr-FR" sz="2800" dirty="0">
                <a:latin typeface="Arial" charset="0"/>
                <a:ea typeface="ＭＳ Ｐゴシック" charset="0"/>
              </a:rPr>
              <a:t>Notations en minuscule pour l’échantillon :</a:t>
            </a:r>
          </a:p>
          <a:p>
            <a:pPr lvl="1">
              <a:buFont typeface="Arial" charset="0"/>
              <a:buChar char="•"/>
            </a:pPr>
            <a:r>
              <a:rPr lang="fr-FR" sz="2800" dirty="0">
                <a:latin typeface="Arial" charset="0"/>
                <a:ea typeface="ＭＳ Ｐゴシック" charset="0"/>
              </a:rPr>
              <a:t>Moyenne</a:t>
            </a:r>
          </a:p>
          <a:p>
            <a:endParaRPr lang="fr-FR" dirty="0">
              <a:latin typeface="Arial" charset="0"/>
              <a:ea typeface="ＭＳ Ｐゴシック"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3976510740"/>
              </p:ext>
            </p:extLst>
          </p:nvPr>
        </p:nvGraphicFramePr>
        <p:xfrm>
          <a:off x="2843808" y="5229200"/>
          <a:ext cx="1579563" cy="1073150"/>
        </p:xfrm>
        <a:graphic>
          <a:graphicData uri="http://schemas.openxmlformats.org/presentationml/2006/ole">
            <mc:AlternateContent xmlns:mc="http://schemas.openxmlformats.org/markup-compatibility/2006">
              <mc:Choice xmlns:v="urn:schemas-microsoft-com:vml" Requires="v">
                <p:oleObj spid="_x0000_s16403" name="Équation" r:id="rId3" imgW="673100" imgH="457200" progId="Equation.3">
                  <p:embed/>
                </p:oleObj>
              </mc:Choice>
              <mc:Fallback>
                <p:oleObj name="Équation" r:id="rId3" imgW="673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229200"/>
                        <a:ext cx="15795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0820667"/>
              </p:ext>
            </p:extLst>
          </p:nvPr>
        </p:nvGraphicFramePr>
        <p:xfrm>
          <a:off x="1691680" y="1412776"/>
          <a:ext cx="506413" cy="566738"/>
        </p:xfrm>
        <a:graphic>
          <a:graphicData uri="http://schemas.openxmlformats.org/presentationml/2006/ole">
            <mc:AlternateContent xmlns:mc="http://schemas.openxmlformats.org/markup-compatibility/2006">
              <mc:Choice xmlns:v="urn:schemas-microsoft-com:vml" Requires="v">
                <p:oleObj spid="_x0000_s16404" name="Équation" r:id="rId5" imgW="215900" imgH="241300" progId="Equation.3">
                  <p:embed/>
                </p:oleObj>
              </mc:Choice>
              <mc:Fallback>
                <p:oleObj name="Équation" r:id="rId5" imgW="2159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1412776"/>
                        <a:ext cx="50641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nvGraphicFramePr>
        <p:xfrm>
          <a:off x="5048250" y="2849563"/>
          <a:ext cx="387350" cy="508000"/>
        </p:xfrm>
        <a:graphic>
          <a:graphicData uri="http://schemas.openxmlformats.org/presentationml/2006/ole">
            <mc:AlternateContent xmlns:mc="http://schemas.openxmlformats.org/markup-compatibility/2006">
              <mc:Choice xmlns:v="urn:schemas-microsoft-com:vml" Requires="v">
                <p:oleObj spid="_x0000_s16405" name="Équation" r:id="rId7" imgW="165100" imgH="215900" progId="Equation.3">
                  <p:embed/>
                </p:oleObj>
              </mc:Choice>
              <mc:Fallback>
                <p:oleObj name="Équation" r:id="rId7" imgW="1651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250" y="2849563"/>
                        <a:ext cx="387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9367731"/>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27"/>
          <p:cNvSpPr txBox="1">
            <a:spLocks noChangeArrowheads="1"/>
          </p:cNvSpPr>
          <p:nvPr/>
        </p:nvSpPr>
        <p:spPr bwMode="auto">
          <a:xfrm>
            <a:off x="746125" y="650875"/>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CA" sz="2400"/>
          </a:p>
        </p:txBody>
      </p:sp>
      <p:sp>
        <p:nvSpPr>
          <p:cNvPr id="7173" name="Text Box 1029"/>
          <p:cNvSpPr txBox="1">
            <a:spLocks noChangeArrowheads="1"/>
          </p:cNvSpPr>
          <p:nvPr/>
        </p:nvSpPr>
        <p:spPr bwMode="auto">
          <a:xfrm>
            <a:off x="611188" y="1905000"/>
            <a:ext cx="38100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fr-CA" sz="2400"/>
          </a:p>
          <a:p>
            <a:pPr>
              <a:spcBef>
                <a:spcPct val="50000"/>
              </a:spcBef>
            </a:pPr>
            <a:endParaRPr lang="fr-CA" sz="2400"/>
          </a:p>
          <a:p>
            <a:pPr>
              <a:spcBef>
                <a:spcPct val="50000"/>
              </a:spcBef>
            </a:pPr>
            <a:r>
              <a:rPr lang="fr-CA" sz="2800" b="1">
                <a:solidFill>
                  <a:srgbClr val="000000"/>
                </a:solidFill>
                <a:latin typeface="Arial" charset="0"/>
              </a:rPr>
              <a:t>Méthodes aléatoires</a:t>
            </a:r>
          </a:p>
          <a:p>
            <a:pPr algn="ctr">
              <a:spcBef>
                <a:spcPct val="50000"/>
              </a:spcBef>
            </a:pPr>
            <a:r>
              <a:rPr lang="fr-CA" sz="1600">
                <a:solidFill>
                  <a:schemeClr val="tx1"/>
                </a:solidFill>
                <a:latin typeface="Arial" charset="0"/>
              </a:rPr>
              <a:t>(probabilistes)</a:t>
            </a:r>
          </a:p>
          <a:p>
            <a:pPr algn="l">
              <a:spcBef>
                <a:spcPct val="50000"/>
              </a:spcBef>
            </a:pPr>
            <a:r>
              <a:rPr lang="fr-CA" sz="1600">
                <a:solidFill>
                  <a:srgbClr val="000000"/>
                </a:solidFill>
                <a:latin typeface="Arial" charset="0"/>
              </a:rPr>
              <a:t>Chaque unité a une chance que l’on peut quantifier d’être sélectionnée</a:t>
            </a:r>
            <a:endParaRPr lang="fr-FR" sz="1600">
              <a:solidFill>
                <a:srgbClr val="000000"/>
              </a:solidFill>
              <a:latin typeface="Arial" charset="0"/>
            </a:endParaRPr>
          </a:p>
        </p:txBody>
      </p:sp>
      <p:sp>
        <p:nvSpPr>
          <p:cNvPr id="7174" name="Text Box 1030"/>
          <p:cNvSpPr txBox="1">
            <a:spLocks noChangeArrowheads="1"/>
          </p:cNvSpPr>
          <p:nvPr/>
        </p:nvSpPr>
        <p:spPr bwMode="auto">
          <a:xfrm>
            <a:off x="4876800" y="182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fr-CA" sz="2400"/>
          </a:p>
        </p:txBody>
      </p:sp>
      <p:sp>
        <p:nvSpPr>
          <p:cNvPr id="7175" name="Text Box 1031"/>
          <p:cNvSpPr txBox="1">
            <a:spLocks noChangeArrowheads="1"/>
          </p:cNvSpPr>
          <p:nvPr/>
        </p:nvSpPr>
        <p:spPr bwMode="auto">
          <a:xfrm>
            <a:off x="4787900" y="1916113"/>
            <a:ext cx="43561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fr-CA" sz="2400" b="1" dirty="0">
              <a:solidFill>
                <a:srgbClr val="000000"/>
              </a:solidFill>
            </a:endParaRPr>
          </a:p>
          <a:p>
            <a:pPr algn="ctr">
              <a:spcBef>
                <a:spcPct val="50000"/>
              </a:spcBef>
              <a:defRPr/>
            </a:pPr>
            <a:endParaRPr lang="fr-CA" sz="2400" b="1" dirty="0">
              <a:solidFill>
                <a:srgbClr val="000000"/>
              </a:solidFill>
              <a:latin typeface="+mn-lt"/>
            </a:endParaRPr>
          </a:p>
          <a:p>
            <a:pPr algn="l">
              <a:spcBef>
                <a:spcPct val="50000"/>
              </a:spcBef>
              <a:defRPr/>
            </a:pPr>
            <a:r>
              <a:rPr lang="fr-CA" sz="2800" b="1" dirty="0">
                <a:solidFill>
                  <a:srgbClr val="000000"/>
                </a:solidFill>
                <a:latin typeface="+mn-lt"/>
              </a:rPr>
              <a:t>Méthodes non aléatoires</a:t>
            </a:r>
          </a:p>
          <a:p>
            <a:pPr algn="ctr">
              <a:spcBef>
                <a:spcPct val="50000"/>
              </a:spcBef>
              <a:defRPr/>
            </a:pPr>
            <a:r>
              <a:rPr lang="fr-CA" sz="1600" dirty="0">
                <a:solidFill>
                  <a:srgbClr val="000000"/>
                </a:solidFill>
                <a:latin typeface="+mn-lt"/>
              </a:rPr>
              <a:t>(non probabilistes)</a:t>
            </a:r>
            <a:endParaRPr lang="fr-FR" sz="1600" dirty="0">
              <a:solidFill>
                <a:srgbClr val="000000"/>
              </a:solidFill>
              <a:latin typeface="+mn-lt"/>
            </a:endParaRPr>
          </a:p>
        </p:txBody>
      </p:sp>
      <p:sp>
        <p:nvSpPr>
          <p:cNvPr id="7178" name="Rectangle 1034"/>
          <p:cNvSpPr>
            <a:spLocks noGrp="1" noChangeArrowheads="1"/>
          </p:cNvSpPr>
          <p:nvPr>
            <p:ph type="title"/>
          </p:nvPr>
        </p:nvSpPr>
        <p:spPr>
          <a:xfrm>
            <a:off x="1663179" y="332656"/>
            <a:ext cx="8453437" cy="757238"/>
          </a:xfrm>
        </p:spPr>
        <p:txBody>
          <a:bodyPr/>
          <a:lstStyle/>
          <a:p>
            <a:r>
              <a:rPr lang="fr-FR" dirty="0">
                <a:latin typeface="Arial" charset="0"/>
                <a:ea typeface="ＭＳ Ｐゴシック" charset="0"/>
              </a:rPr>
              <a:t>Les méthodes d’échantillonnage</a:t>
            </a:r>
          </a:p>
        </p:txBody>
      </p:sp>
      <p:sp>
        <p:nvSpPr>
          <p:cNvPr id="7179" name="Line 1035"/>
          <p:cNvSpPr>
            <a:spLocks noChangeShapeType="1"/>
          </p:cNvSpPr>
          <p:nvPr/>
        </p:nvSpPr>
        <p:spPr bwMode="auto">
          <a:xfrm>
            <a:off x="4500563" y="1773238"/>
            <a:ext cx="935037" cy="9350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
        <p:nvSpPr>
          <p:cNvPr id="7180" name="Line 1036"/>
          <p:cNvSpPr>
            <a:spLocks noChangeShapeType="1"/>
          </p:cNvSpPr>
          <p:nvPr/>
        </p:nvSpPr>
        <p:spPr bwMode="auto">
          <a:xfrm flipH="1">
            <a:off x="3563938" y="1773238"/>
            <a:ext cx="935037" cy="9350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Tree>
    <p:extLst>
      <p:ext uri="{BB962C8B-B14F-4D97-AF65-F5344CB8AC3E}">
        <p14:creationId xmlns:p14="http://schemas.microsoft.com/office/powerpoint/2010/main" val="1590127462"/>
      </p:ext>
    </p:extLst>
  </p:cSld>
  <p:clrMapOvr>
    <a:masterClrMapping/>
  </p:clrMapOvr>
  <p:transition xmlns:p14="http://schemas.microsoft.com/office/powerpoint/2010/main" advTm="3405"/>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box(out)">
                                      <p:cBhvr>
                                        <p:cTn id="13" dur="500"/>
                                        <p:tgtEl>
                                          <p:spTgt spid="71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box(out)">
                                      <p:cBhvr>
                                        <p:cTn id="1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P spid="71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47155" y="332656"/>
            <a:ext cx="8453437" cy="757237"/>
          </a:xfrm>
        </p:spPr>
        <p:txBody>
          <a:bodyPr/>
          <a:lstStyle/>
          <a:p>
            <a:pPr>
              <a:defRPr/>
            </a:pPr>
            <a:r>
              <a:rPr lang="fr-FR" dirty="0"/>
              <a:t>Les méthodes aléatoires</a:t>
            </a:r>
          </a:p>
        </p:txBody>
      </p:sp>
      <p:sp>
        <p:nvSpPr>
          <p:cNvPr id="75779" name="Rectangle 3"/>
          <p:cNvSpPr>
            <a:spLocks noGrp="1" noChangeArrowheads="1"/>
          </p:cNvSpPr>
          <p:nvPr>
            <p:ph type="body" idx="1"/>
          </p:nvPr>
        </p:nvSpPr>
        <p:spPr>
          <a:xfrm>
            <a:off x="395288" y="1919288"/>
            <a:ext cx="8453437" cy="4894262"/>
          </a:xfrm>
        </p:spPr>
        <p:txBody>
          <a:bodyPr/>
          <a:lstStyle/>
          <a:p>
            <a:pPr>
              <a:defRPr/>
            </a:pPr>
            <a:r>
              <a:rPr lang="fr-FR" dirty="0" smtClean="0"/>
              <a:t>L</a:t>
            </a:r>
            <a:r>
              <a:rPr lang="fr-FR" dirty="0" smtClean="0">
                <a:latin typeface="Arial"/>
              </a:rPr>
              <a:t>’</a:t>
            </a:r>
            <a:r>
              <a:rPr lang="fr-FR" dirty="0" smtClean="0"/>
              <a:t>échantillon </a:t>
            </a:r>
            <a:r>
              <a:rPr lang="fr-FR" dirty="0"/>
              <a:t>aléatoire </a:t>
            </a:r>
            <a:r>
              <a:rPr lang="fr-FR" dirty="0" smtClean="0"/>
              <a:t>simple,</a:t>
            </a:r>
            <a:endParaRPr lang="fr-FR" dirty="0"/>
          </a:p>
          <a:p>
            <a:pPr>
              <a:defRPr/>
            </a:pPr>
            <a:r>
              <a:rPr lang="fr-FR" dirty="0" smtClean="0"/>
              <a:t>L</a:t>
            </a:r>
            <a:r>
              <a:rPr lang="fr-FR" dirty="0" smtClean="0">
                <a:latin typeface="Arial"/>
              </a:rPr>
              <a:t>’</a:t>
            </a:r>
            <a:r>
              <a:rPr lang="fr-FR" dirty="0" smtClean="0"/>
              <a:t>échantillonnage </a:t>
            </a:r>
            <a:r>
              <a:rPr lang="fr-FR" dirty="0" smtClean="0"/>
              <a:t>systématique,</a:t>
            </a:r>
            <a:endParaRPr lang="fr-FR" dirty="0"/>
          </a:p>
          <a:p>
            <a:pPr>
              <a:defRPr/>
            </a:pPr>
            <a:r>
              <a:rPr lang="fr-FR" dirty="0" smtClean="0"/>
              <a:t>L</a:t>
            </a:r>
            <a:r>
              <a:rPr lang="fr-FR" dirty="0" smtClean="0">
                <a:latin typeface="Arial"/>
              </a:rPr>
              <a:t>’</a:t>
            </a:r>
            <a:r>
              <a:rPr lang="fr-FR" dirty="0" smtClean="0"/>
              <a:t>échantillonnage </a:t>
            </a:r>
            <a:r>
              <a:rPr lang="fr-FR" dirty="0"/>
              <a:t>avec une probabilité proportionnelle à la </a:t>
            </a:r>
            <a:r>
              <a:rPr lang="fr-FR" dirty="0" smtClean="0"/>
              <a:t>taille,</a:t>
            </a:r>
            <a:endParaRPr lang="fr-FR" dirty="0"/>
          </a:p>
          <a:p>
            <a:pPr>
              <a:defRPr/>
            </a:pPr>
            <a:r>
              <a:rPr lang="fr-FR" dirty="0" smtClean="0"/>
              <a:t>L</a:t>
            </a:r>
            <a:r>
              <a:rPr lang="fr-FR" dirty="0" smtClean="0">
                <a:latin typeface="Arial"/>
              </a:rPr>
              <a:t>’</a:t>
            </a:r>
            <a:r>
              <a:rPr lang="fr-FR" dirty="0" smtClean="0"/>
              <a:t>échantillonnage </a:t>
            </a:r>
            <a:r>
              <a:rPr lang="fr-FR" dirty="0" smtClean="0"/>
              <a:t>stratifié,</a:t>
            </a:r>
            <a:endParaRPr lang="fr-FR" dirty="0"/>
          </a:p>
          <a:p>
            <a:pPr>
              <a:defRPr/>
            </a:pPr>
            <a:r>
              <a:rPr lang="fr-FR" dirty="0" smtClean="0"/>
              <a:t>L</a:t>
            </a:r>
            <a:r>
              <a:rPr lang="fr-FR" dirty="0" smtClean="0">
                <a:latin typeface="Arial"/>
              </a:rPr>
              <a:t>’</a:t>
            </a:r>
            <a:r>
              <a:rPr lang="fr-FR" dirty="0" smtClean="0"/>
              <a:t>échantillonnage </a:t>
            </a:r>
            <a:r>
              <a:rPr lang="fr-FR" dirty="0"/>
              <a:t>en </a:t>
            </a:r>
            <a:r>
              <a:rPr lang="fr-FR" dirty="0" smtClean="0"/>
              <a:t>grappes,</a:t>
            </a:r>
            <a:endParaRPr lang="fr-FR" dirty="0"/>
          </a:p>
          <a:p>
            <a:pPr>
              <a:defRPr/>
            </a:pPr>
            <a:r>
              <a:rPr lang="fr-FR" dirty="0" smtClean="0"/>
              <a:t>L</a:t>
            </a:r>
            <a:r>
              <a:rPr lang="fr-FR" dirty="0" smtClean="0">
                <a:latin typeface="Arial"/>
              </a:rPr>
              <a:t>’</a:t>
            </a:r>
            <a:r>
              <a:rPr lang="fr-FR" dirty="0" smtClean="0"/>
              <a:t>échantillonnage </a:t>
            </a:r>
            <a:r>
              <a:rPr lang="fr-FR" dirty="0"/>
              <a:t>à plusieurs </a:t>
            </a:r>
            <a:r>
              <a:rPr lang="fr-FR" dirty="0" smtClean="0"/>
              <a:t>degrés,</a:t>
            </a:r>
            <a:endParaRPr lang="fr-FR" dirty="0"/>
          </a:p>
          <a:p>
            <a:pPr>
              <a:defRPr/>
            </a:pPr>
            <a:r>
              <a:rPr lang="fr-FR" dirty="0" smtClean="0"/>
              <a:t>L</a:t>
            </a:r>
            <a:r>
              <a:rPr lang="fr-FR" dirty="0" smtClean="0">
                <a:latin typeface="Arial"/>
              </a:rPr>
              <a:t>’</a:t>
            </a:r>
            <a:r>
              <a:rPr lang="fr-FR" dirty="0" smtClean="0"/>
              <a:t>échantillonnage </a:t>
            </a:r>
            <a:r>
              <a:rPr lang="fr-FR" dirty="0"/>
              <a:t>à plusieurs </a:t>
            </a:r>
            <a:r>
              <a:rPr lang="fr-FR" dirty="0" smtClean="0"/>
              <a:t>phases.</a:t>
            </a:r>
            <a:endParaRPr lang="fr-FR" dirty="0"/>
          </a:p>
          <a:p>
            <a:pPr>
              <a:defRPr/>
            </a:pPr>
            <a:endParaRPr lang="fr-FR" dirty="0"/>
          </a:p>
        </p:txBody>
      </p:sp>
    </p:spTree>
    <p:extLst>
      <p:ext uri="{BB962C8B-B14F-4D97-AF65-F5344CB8AC3E}">
        <p14:creationId xmlns:p14="http://schemas.microsoft.com/office/powerpoint/2010/main" val="653704702"/>
      </p:ext>
    </p:extLst>
  </p:cSld>
  <p:clrMapOvr>
    <a:masterClrMapping/>
  </p:clrMapOvr>
  <p:transition xmlns:p14="http://schemas.microsoft.com/office/powerpoint/2010/main" advTm="938"/>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19163" y="367506"/>
            <a:ext cx="8453437" cy="757238"/>
          </a:xfrm>
        </p:spPr>
        <p:txBody>
          <a:bodyPr>
            <a:normAutofit/>
          </a:bodyPr>
          <a:lstStyle/>
          <a:p>
            <a:pPr>
              <a:defRPr/>
            </a:pPr>
            <a:r>
              <a:rPr lang="fr-BE" sz="3200" dirty="0" smtClean="0"/>
              <a:t>Echantillon </a:t>
            </a:r>
            <a:r>
              <a:rPr lang="fr-BE" sz="3200" dirty="0"/>
              <a:t>aléatoire simple</a:t>
            </a:r>
            <a:endParaRPr lang="en-GB" sz="3200" dirty="0"/>
          </a:p>
        </p:txBody>
      </p:sp>
      <p:sp>
        <p:nvSpPr>
          <p:cNvPr id="119811" name="Rectangle 3"/>
          <p:cNvSpPr>
            <a:spLocks noGrp="1" noChangeArrowheads="1"/>
          </p:cNvSpPr>
          <p:nvPr>
            <p:ph type="body" idx="1"/>
          </p:nvPr>
        </p:nvSpPr>
        <p:spPr>
          <a:xfrm>
            <a:off x="374848" y="1599778"/>
            <a:ext cx="8229600" cy="4781550"/>
          </a:xfrm>
        </p:spPr>
        <p:txBody>
          <a:bodyPr>
            <a:normAutofit fontScale="92500"/>
          </a:bodyPr>
          <a:lstStyle/>
          <a:p>
            <a:pPr algn="just">
              <a:lnSpc>
                <a:spcPct val="90000"/>
              </a:lnSpc>
              <a:defRPr/>
            </a:pPr>
            <a:r>
              <a:rPr lang="fr-BE" sz="2400" dirty="0"/>
              <a:t>On prélève </a:t>
            </a:r>
            <a:r>
              <a:rPr lang="fr-BE" sz="2400" i="1" dirty="0">
                <a:latin typeface="Times New Roman" charset="0"/>
              </a:rPr>
              <a:t>n</a:t>
            </a:r>
            <a:r>
              <a:rPr lang="fr-BE" sz="2400" dirty="0"/>
              <a:t> observations dans la population, au hasard</a:t>
            </a:r>
            <a:r>
              <a:rPr lang="fr-BE" sz="2400" dirty="0" smtClean="0"/>
              <a:t>, de </a:t>
            </a:r>
            <a:r>
              <a:rPr lang="fr-BE" sz="2400" dirty="0"/>
              <a:t>telle sorte que tous les échantillons possibles de même taille ont la même chance </a:t>
            </a:r>
            <a:r>
              <a:rPr lang="fr-BE" sz="2400" dirty="0" smtClean="0"/>
              <a:t>d</a:t>
            </a:r>
            <a:r>
              <a:rPr lang="fr-FR" sz="2400" dirty="0" smtClean="0">
                <a:latin typeface="Arial"/>
              </a:rPr>
              <a:t>’</a:t>
            </a:r>
            <a:r>
              <a:rPr lang="fr-BE" sz="2400" dirty="0" smtClean="0"/>
              <a:t>être obtenus.</a:t>
            </a:r>
          </a:p>
          <a:p>
            <a:pPr algn="just">
              <a:lnSpc>
                <a:spcPct val="90000"/>
              </a:lnSpc>
              <a:defRPr/>
            </a:pPr>
            <a:r>
              <a:rPr lang="fr-BE" sz="2400" dirty="0" smtClean="0"/>
              <a:t>(</a:t>
            </a:r>
            <a:r>
              <a:rPr lang="fr-BE" sz="2400" dirty="0" smtClean="0"/>
              <a:t>tirages équiprobables et indépendants les uns des autres).</a:t>
            </a:r>
          </a:p>
          <a:p>
            <a:pPr algn="just">
              <a:lnSpc>
                <a:spcPct val="90000"/>
              </a:lnSpc>
              <a:defRPr/>
            </a:pPr>
            <a:endParaRPr lang="fr-BE" sz="2400" dirty="0"/>
          </a:p>
          <a:p>
            <a:pPr algn="just">
              <a:lnSpc>
                <a:spcPct val="90000"/>
              </a:lnSpc>
              <a:defRPr/>
            </a:pPr>
            <a:r>
              <a:rPr lang="fr-BE" sz="2400" dirty="0"/>
              <a:t>Exemple </a:t>
            </a:r>
            <a:r>
              <a:rPr lang="fr-BE" sz="2400" dirty="0" smtClean="0"/>
              <a:t>:</a:t>
            </a:r>
            <a:endParaRPr lang="fr-BE" sz="2400" dirty="0"/>
          </a:p>
          <a:p>
            <a:pPr lvl="1" algn="just">
              <a:lnSpc>
                <a:spcPct val="90000"/>
              </a:lnSpc>
              <a:defRPr/>
            </a:pPr>
            <a:r>
              <a:rPr lang="fr-BE" sz="2400" dirty="0"/>
              <a:t>Tirage au sort dans un chapeau.</a:t>
            </a:r>
          </a:p>
          <a:p>
            <a:pPr lvl="1" algn="just">
              <a:lnSpc>
                <a:spcPct val="90000"/>
              </a:lnSpc>
              <a:defRPr/>
            </a:pPr>
            <a:r>
              <a:rPr lang="fr-BE" sz="2400" dirty="0"/>
              <a:t>Annuaire téléphonique (biais ?</a:t>
            </a:r>
            <a:r>
              <a:rPr lang="fr-BE" sz="2400" dirty="0" smtClean="0"/>
              <a:t>).</a:t>
            </a:r>
            <a:endParaRPr lang="fr-BE" sz="2400" dirty="0"/>
          </a:p>
          <a:p>
            <a:pPr lvl="1" algn="just">
              <a:lnSpc>
                <a:spcPct val="90000"/>
              </a:lnSpc>
              <a:defRPr/>
            </a:pPr>
            <a:endParaRPr lang="fr-BE" sz="2400" dirty="0"/>
          </a:p>
          <a:p>
            <a:pPr algn="just">
              <a:lnSpc>
                <a:spcPct val="90000"/>
              </a:lnSpc>
              <a:defRPr/>
            </a:pPr>
            <a:r>
              <a:rPr lang="fr-BE" sz="2400" dirty="0"/>
              <a:t>Comment ? Liste des individus de la population</a:t>
            </a:r>
            <a:r>
              <a:rPr lang="fr-BE" sz="2400" dirty="0" smtClean="0"/>
              <a:t>.</a:t>
            </a:r>
          </a:p>
          <a:p>
            <a:pPr algn="just">
              <a:lnSpc>
                <a:spcPct val="90000"/>
              </a:lnSpc>
              <a:defRPr/>
            </a:pPr>
            <a:endParaRPr lang="fr-BE" sz="2400" dirty="0"/>
          </a:p>
          <a:p>
            <a:pPr algn="just">
              <a:lnSpc>
                <a:spcPct val="90000"/>
              </a:lnSpc>
              <a:defRPr/>
            </a:pPr>
            <a:r>
              <a:rPr lang="fr-BE" sz="2400" dirty="0" smtClean="0"/>
              <a:t>Tirage avec ou sans remise (généralement sans remise)</a:t>
            </a:r>
            <a:endParaRPr lang="en-GB" sz="2400" dirty="0"/>
          </a:p>
        </p:txBody>
      </p:sp>
      <p:pic>
        <p:nvPicPr>
          <p:cNvPr id="2560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96952"/>
            <a:ext cx="325806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627"/>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0" y="6858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endParaRPr lang="fr-CA" sz="2800" u="sng">
              <a:cs typeface="Times New Roman" charset="0"/>
            </a:endParaRPr>
          </a:p>
          <a:p>
            <a:pPr algn="just">
              <a:spcBef>
                <a:spcPct val="50000"/>
              </a:spcBef>
              <a:defRPr/>
            </a:pPr>
            <a:endParaRPr lang="fr-FR" sz="2400">
              <a:cs typeface="Times New Roman" charset="0"/>
            </a:endParaRPr>
          </a:p>
        </p:txBody>
      </p:sp>
      <p:sp>
        <p:nvSpPr>
          <p:cNvPr id="11272" name="Rectangle 8"/>
          <p:cNvSpPr>
            <a:spLocks noGrp="1" noChangeArrowheads="1"/>
          </p:cNvSpPr>
          <p:nvPr>
            <p:ph type="title"/>
          </p:nvPr>
        </p:nvSpPr>
        <p:spPr>
          <a:xfrm>
            <a:off x="1475656" y="332656"/>
            <a:ext cx="8453438" cy="757238"/>
          </a:xfrm>
        </p:spPr>
        <p:txBody>
          <a:bodyPr/>
          <a:lstStyle/>
          <a:p>
            <a:r>
              <a:rPr lang="fr-CA" dirty="0">
                <a:latin typeface="Arial" charset="0"/>
                <a:ea typeface="ＭＳ Ｐゴシック" charset="0"/>
              </a:rPr>
              <a:t>L’échantillonnage aléatoire simple</a:t>
            </a:r>
            <a:endParaRPr lang="fr-FR" dirty="0">
              <a:latin typeface="Arial" charset="0"/>
              <a:ea typeface="ＭＳ Ｐゴシック" charset="0"/>
            </a:endParaRPr>
          </a:p>
        </p:txBody>
      </p:sp>
      <p:sp>
        <p:nvSpPr>
          <p:cNvPr id="11273" name="Rectangle 9"/>
          <p:cNvSpPr>
            <a:spLocks noGrp="1" noChangeArrowheads="1"/>
          </p:cNvSpPr>
          <p:nvPr>
            <p:ph type="body" idx="1"/>
          </p:nvPr>
        </p:nvSpPr>
        <p:spPr>
          <a:xfrm>
            <a:off x="295275" y="1632669"/>
            <a:ext cx="8453438" cy="4892675"/>
          </a:xfrm>
        </p:spPr>
        <p:txBody>
          <a:bodyPr/>
          <a:lstStyle/>
          <a:p>
            <a:pPr>
              <a:defRPr/>
            </a:pPr>
            <a:r>
              <a:rPr lang="fr-CA" sz="2800" b="1" dirty="0"/>
              <a:t>Avantage de cette méthode</a:t>
            </a:r>
            <a:r>
              <a:rPr lang="fr-CA" sz="2800" dirty="0"/>
              <a:t> : </a:t>
            </a:r>
            <a:r>
              <a:rPr lang="fr-CA" sz="2800" dirty="0" smtClean="0"/>
              <a:t>on </a:t>
            </a:r>
            <a:r>
              <a:rPr lang="fr-CA" sz="2800" dirty="0"/>
              <a:t>peut espérer un échantillon «représentatif » puisque la méthode donne à chaque individu de la population une chance égale.</a:t>
            </a:r>
          </a:p>
          <a:p>
            <a:pPr>
              <a:defRPr/>
            </a:pPr>
            <a:endParaRPr lang="fr-CA" sz="2800" dirty="0"/>
          </a:p>
          <a:p>
            <a:pPr algn="just">
              <a:defRPr/>
            </a:pPr>
            <a:r>
              <a:rPr lang="fr-CA" sz="2800" b="1" dirty="0"/>
              <a:t>Difficultés :</a:t>
            </a:r>
            <a:r>
              <a:rPr lang="fr-CA" sz="2800" dirty="0"/>
              <a:t> la méthode n’est applicable que lorsqu’il existe une liste exhaustive de toute la population.</a:t>
            </a:r>
            <a:endParaRPr lang="fr-FR" sz="2800" dirty="0"/>
          </a:p>
        </p:txBody>
      </p:sp>
    </p:spTree>
    <p:extLst>
      <p:ext uri="{BB962C8B-B14F-4D97-AF65-F5344CB8AC3E}">
        <p14:creationId xmlns:p14="http://schemas.microsoft.com/office/powerpoint/2010/main" val="775861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a:xfrm>
            <a:off x="1519162" y="332656"/>
            <a:ext cx="8453438" cy="757238"/>
          </a:xfrm>
        </p:spPr>
        <p:txBody>
          <a:bodyPr/>
          <a:lstStyle/>
          <a:p>
            <a:pPr>
              <a:defRPr/>
            </a:pPr>
            <a:r>
              <a:rPr lang="fr-CA" dirty="0"/>
              <a:t>Comment procéder ?</a:t>
            </a:r>
          </a:p>
        </p:txBody>
      </p:sp>
      <p:sp>
        <p:nvSpPr>
          <p:cNvPr id="9224" name="Rectangle 8"/>
          <p:cNvSpPr>
            <a:spLocks noGrp="1" noChangeArrowheads="1"/>
          </p:cNvSpPr>
          <p:nvPr>
            <p:ph type="body" idx="1"/>
          </p:nvPr>
        </p:nvSpPr>
        <p:spPr>
          <a:xfrm>
            <a:off x="-252536" y="1340768"/>
            <a:ext cx="8229600" cy="4805363"/>
          </a:xfrm>
        </p:spPr>
        <p:txBody>
          <a:bodyPr/>
          <a:lstStyle/>
          <a:p>
            <a:pPr marL="1181100" lvl="1" indent="-457200" algn="just">
              <a:lnSpc>
                <a:spcPct val="90000"/>
              </a:lnSpc>
              <a:buFont typeface="Wingdings" charset="0"/>
              <a:buAutoNum type="arabicPeriod"/>
              <a:tabLst>
                <a:tab pos="171450" algn="l"/>
              </a:tabLst>
            </a:pPr>
            <a:r>
              <a:rPr lang="fr-CA" sz="2200" dirty="0">
                <a:latin typeface="Arial" charset="0"/>
                <a:ea typeface="ＭＳ Ｐゴシック" charset="0"/>
              </a:rPr>
              <a:t>On numérote tous les individus de la liste correspondant aux individus de la population avec des  nombres comportant un même nombre de chiffres.</a:t>
            </a:r>
          </a:p>
          <a:p>
            <a:pPr marL="1181100" lvl="1" indent="-457200" algn="just">
              <a:lnSpc>
                <a:spcPct val="90000"/>
              </a:lnSpc>
              <a:tabLst>
                <a:tab pos="171450" algn="l"/>
              </a:tabLst>
            </a:pPr>
            <a:endParaRPr lang="fr-CA" sz="2200" dirty="0">
              <a:latin typeface="Arial" charset="0"/>
              <a:ea typeface="ＭＳ Ｐゴシック" charset="0"/>
            </a:endParaRPr>
          </a:p>
          <a:p>
            <a:pPr marL="1181100" lvl="1" indent="-457200" algn="just">
              <a:lnSpc>
                <a:spcPct val="90000"/>
              </a:lnSpc>
              <a:buFont typeface="Wingdings" charset="0"/>
              <a:buNone/>
              <a:tabLst>
                <a:tab pos="171450" algn="l"/>
              </a:tabLst>
            </a:pPr>
            <a:r>
              <a:rPr lang="fr-CA" sz="2200" dirty="0">
                <a:latin typeface="Arial" charset="0"/>
                <a:ea typeface="ＭＳ Ｐゴシック" charset="0"/>
              </a:rPr>
              <a:t>2. 	En utilisant un générateur de nombres aléatoires, on obtient des nombres aléatoires comportant le nombre de chiffres désiré.</a:t>
            </a:r>
          </a:p>
          <a:p>
            <a:pPr marL="1181100" lvl="1" indent="-457200" algn="just">
              <a:lnSpc>
                <a:spcPct val="90000"/>
              </a:lnSpc>
              <a:buFont typeface="Wingdings" charset="0"/>
              <a:buNone/>
              <a:tabLst>
                <a:tab pos="171450" algn="l"/>
              </a:tabLst>
            </a:pPr>
            <a:endParaRPr lang="fr-CA" sz="2200" dirty="0">
              <a:latin typeface="Arial" charset="0"/>
              <a:ea typeface="ＭＳ Ｐゴシック" charset="0"/>
            </a:endParaRPr>
          </a:p>
          <a:p>
            <a:pPr marL="1181100" lvl="1" indent="-457200" algn="just">
              <a:lnSpc>
                <a:spcPct val="90000"/>
              </a:lnSpc>
              <a:buFont typeface="Wingdings" charset="0"/>
              <a:buNone/>
              <a:tabLst>
                <a:tab pos="171450" algn="l"/>
              </a:tabLst>
            </a:pPr>
            <a:r>
              <a:rPr lang="fr-CA" sz="2200" dirty="0">
                <a:latin typeface="Arial" charset="0"/>
                <a:ea typeface="ＭＳ Ｐゴシック" charset="0"/>
              </a:rPr>
              <a:t>3. 	On sélectionne les nombres qui coïncident avec la liste. On rejette les nombres qui ne coïncident pas avec la liste ou qui se répètent, on s’arrête après avoir sélectionné n individus      </a:t>
            </a:r>
          </a:p>
          <a:p>
            <a:pPr marL="1901825" lvl="2" indent="-400050" algn="just">
              <a:lnSpc>
                <a:spcPct val="90000"/>
              </a:lnSpc>
              <a:tabLst>
                <a:tab pos="171450" algn="l"/>
              </a:tabLst>
            </a:pPr>
            <a:r>
              <a:rPr lang="fr-CA" sz="2100" dirty="0">
                <a:latin typeface="Arial" charset="0"/>
                <a:ea typeface="ＭＳ Ｐゴシック" charset="0"/>
              </a:rPr>
              <a:t>(n représentant le nombre d’individus souhaités dans l’échantillon).</a:t>
            </a:r>
            <a:endParaRPr lang="fr-FR" sz="2100" dirty="0">
              <a:latin typeface="Arial" charset="0"/>
              <a:ea typeface="ＭＳ Ｐゴシック" charset="0"/>
            </a:endParaRPr>
          </a:p>
        </p:txBody>
      </p:sp>
    </p:spTree>
    <p:extLst>
      <p:ext uri="{BB962C8B-B14F-4D97-AF65-F5344CB8AC3E}">
        <p14:creationId xmlns:p14="http://schemas.microsoft.com/office/powerpoint/2010/main" val="3072885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PLAN</a:t>
            </a:r>
            <a:endParaRPr lang="fr-FR" dirty="0"/>
          </a:p>
        </p:txBody>
      </p:sp>
      <p:sp>
        <p:nvSpPr>
          <p:cNvPr id="13" name="Espace réservé de la date 12"/>
          <p:cNvSpPr>
            <a:spLocks noGrp="1"/>
          </p:cNvSpPr>
          <p:nvPr>
            <p:ph type="dt" sz="half" idx="10"/>
          </p:nvPr>
        </p:nvSpPr>
        <p:spPr>
          <a:xfrm>
            <a:off x="539552" y="6381328"/>
            <a:ext cx="870010" cy="360000"/>
          </a:xfrm>
        </p:spPr>
        <p:txBody>
          <a:bodyPr/>
          <a:lstStyle/>
          <a:p>
            <a:fld id="{9C8B0453-6DBD-4C74-9DF3-CF1F66D2C545}" type="datetime1">
              <a:rPr lang="fr-FR" smtClean="0"/>
              <a:pPr/>
              <a:t>05/10/2016</a:t>
            </a:fld>
            <a:endParaRPr lang="fr-FR"/>
          </a:p>
        </p:txBody>
      </p:sp>
      <p:sp>
        <p:nvSpPr>
          <p:cNvPr id="5" name="Espace réservé du pied de page 4"/>
          <p:cNvSpPr>
            <a:spLocks noGrp="1"/>
          </p:cNvSpPr>
          <p:nvPr>
            <p:ph type="ftr" sz="quarter" idx="11"/>
          </p:nvPr>
        </p:nvSpPr>
        <p:spPr>
          <a:xfrm>
            <a:off x="4067944" y="6381328"/>
            <a:ext cx="4104456" cy="360000"/>
          </a:xfrm>
        </p:spPr>
        <p:txBody>
          <a:bodyPr/>
          <a:lstStyle/>
          <a:p>
            <a:pPr algn="r"/>
            <a:r>
              <a:rPr lang="fr-FR" dirty="0" smtClean="0"/>
              <a:t>Modèle de présentation Télécom Bretagne</a:t>
            </a:r>
            <a:endParaRPr lang="fr-FR" dirty="0"/>
          </a:p>
        </p:txBody>
      </p:sp>
      <p:sp>
        <p:nvSpPr>
          <p:cNvPr id="6"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a:t>
            </a:fld>
            <a:endParaRPr lang="fr-FR"/>
          </a:p>
        </p:txBody>
      </p:sp>
      <p:sp>
        <p:nvSpPr>
          <p:cNvPr id="2" name="Rectangle 1"/>
          <p:cNvSpPr/>
          <p:nvPr/>
        </p:nvSpPr>
        <p:spPr>
          <a:xfrm>
            <a:off x="2286000" y="2136339"/>
            <a:ext cx="4572000" cy="3693319"/>
          </a:xfrm>
          <a:prstGeom prst="rect">
            <a:avLst/>
          </a:prstGeom>
        </p:spPr>
        <p:txBody>
          <a:bodyPr>
            <a:spAutoFit/>
          </a:bodyPr>
          <a:lstStyle/>
          <a:p>
            <a:endParaRPr lang="fr-FR" altLang="fr-FR" b="1" dirty="0">
              <a:solidFill>
                <a:srgbClr val="868C20"/>
              </a:solidFill>
            </a:endParaRPr>
          </a:p>
          <a:p>
            <a:endParaRPr lang="fr-FR" altLang="fr-FR" b="1" dirty="0" smtClean="0">
              <a:solidFill>
                <a:srgbClr val="868C20"/>
              </a:solidFill>
            </a:endParaRPr>
          </a:p>
          <a:p>
            <a:endParaRPr lang="fr-FR" altLang="fr-FR" b="1" dirty="0">
              <a:solidFill>
                <a:srgbClr val="868C20"/>
              </a:solidFill>
            </a:endParaRPr>
          </a:p>
          <a:p>
            <a:endParaRPr lang="fr-FR" altLang="fr-FR" b="1" dirty="0" smtClean="0">
              <a:solidFill>
                <a:srgbClr val="868C20"/>
              </a:solidFill>
            </a:endParaRPr>
          </a:p>
          <a:p>
            <a:r>
              <a:rPr lang="fr-FR" altLang="fr-FR" b="1" dirty="0" smtClean="0">
                <a:solidFill>
                  <a:srgbClr val="868C20"/>
                </a:solidFill>
              </a:rPr>
              <a:t>Principe de l’échantillonnage</a:t>
            </a:r>
            <a:endParaRPr lang="fr-FR" altLang="fr-FR" b="1" dirty="0">
              <a:solidFill>
                <a:srgbClr val="868C20"/>
              </a:solidFill>
            </a:endParaRPr>
          </a:p>
          <a:p>
            <a:endParaRPr lang="fr-FR" altLang="fr-FR" b="1" dirty="0">
              <a:solidFill>
                <a:srgbClr val="868C20"/>
              </a:solidFill>
            </a:endParaRPr>
          </a:p>
          <a:p>
            <a:r>
              <a:rPr lang="fr-FR" altLang="fr-FR" b="1" dirty="0" smtClean="0">
                <a:solidFill>
                  <a:srgbClr val="868C20"/>
                </a:solidFill>
              </a:rPr>
              <a:t>Méthodes aléatoires</a:t>
            </a:r>
            <a:endParaRPr lang="fr-FR" altLang="fr-FR" b="1" dirty="0">
              <a:solidFill>
                <a:srgbClr val="868C20"/>
              </a:solidFill>
            </a:endParaRPr>
          </a:p>
          <a:p>
            <a:endParaRPr lang="fr-FR" altLang="fr-FR" b="1" dirty="0">
              <a:solidFill>
                <a:srgbClr val="868C20"/>
              </a:solidFill>
            </a:endParaRPr>
          </a:p>
          <a:p>
            <a:r>
              <a:rPr lang="fr-FR" altLang="fr-FR" b="1" dirty="0" smtClean="0">
                <a:solidFill>
                  <a:srgbClr val="868C20"/>
                </a:solidFill>
              </a:rPr>
              <a:t>Méthodes non aléatoires</a:t>
            </a:r>
            <a:endParaRPr lang="fr-FR" altLang="fr-FR" b="1" dirty="0">
              <a:solidFill>
                <a:srgbClr val="868C20"/>
              </a:solidFill>
            </a:endParaRPr>
          </a:p>
          <a:p>
            <a:endParaRPr lang="fr-FR" altLang="fr-FR" b="1" dirty="0">
              <a:solidFill>
                <a:srgbClr val="868C20"/>
              </a:solidFill>
            </a:endParaRPr>
          </a:p>
          <a:p>
            <a:r>
              <a:rPr lang="fr-FR" altLang="fr-FR" b="1" dirty="0" smtClean="0">
                <a:solidFill>
                  <a:srgbClr val="868C20"/>
                </a:solidFill>
              </a:rPr>
              <a:t>Vers la théorie de l’estimation</a:t>
            </a:r>
            <a:endParaRPr lang="fr-FR" altLang="fr-FR" b="1" dirty="0">
              <a:solidFill>
                <a:srgbClr val="868C20"/>
              </a:solidFill>
            </a:endParaRPr>
          </a:p>
          <a:p>
            <a:pPr>
              <a:spcBef>
                <a:spcPct val="50000"/>
              </a:spcBef>
              <a:buClr>
                <a:schemeClr val="bg2"/>
              </a:buClr>
              <a:buSzPct val="75000"/>
              <a:buFont typeface="Wingdings 2" pitchFamily="18" charset="2"/>
              <a:buNone/>
            </a:pPr>
            <a:endParaRPr lang="fr-FR" altLang="fr-FR" sz="2400" b="1" dirty="0">
              <a:solidFill>
                <a:srgbClr val="C9C945"/>
              </a:solidFill>
            </a:endParaRPr>
          </a:p>
        </p:txBody>
      </p:sp>
    </p:spTree>
    <p:extLst>
      <p:ext uri="{BB962C8B-B14F-4D97-AF65-F5344CB8AC3E}">
        <p14:creationId xmlns:p14="http://schemas.microsoft.com/office/powerpoint/2010/main" val="21641030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591524" y="44624"/>
            <a:ext cx="7543800" cy="1012825"/>
          </a:xfrm>
        </p:spPr>
        <p:txBody>
          <a:bodyPr/>
          <a:lstStyle/>
          <a:p>
            <a:pPr>
              <a:defRPr/>
            </a:pPr>
            <a:r>
              <a:rPr lang="fr-FR" dirty="0"/>
              <a:t>Calcul de la probabilité </a:t>
            </a:r>
            <a:r>
              <a:rPr lang="fr-FR" dirty="0" smtClean="0"/>
              <a:t>d</a:t>
            </a:r>
            <a:r>
              <a:rPr lang="fr-FR" dirty="0" smtClean="0">
                <a:latin typeface="Arial"/>
              </a:rPr>
              <a:t>’</a:t>
            </a:r>
            <a:r>
              <a:rPr lang="fr-FR" dirty="0" smtClean="0"/>
              <a:t>inclusion</a:t>
            </a:r>
            <a:endParaRPr lang="fr-FR" dirty="0"/>
          </a:p>
        </p:txBody>
      </p:sp>
      <p:sp>
        <p:nvSpPr>
          <p:cNvPr id="129027" name="Rectangle 3"/>
          <p:cNvSpPr>
            <a:spLocks noGrp="1" noChangeArrowheads="1"/>
          </p:cNvSpPr>
          <p:nvPr>
            <p:ph type="body" sz="half" idx="1"/>
          </p:nvPr>
        </p:nvSpPr>
        <p:spPr>
          <a:xfrm>
            <a:off x="395288" y="1321594"/>
            <a:ext cx="7786687" cy="4411662"/>
          </a:xfrm>
        </p:spPr>
        <p:txBody>
          <a:bodyPr/>
          <a:lstStyle/>
          <a:p>
            <a:pPr marL="0" indent="0" algn="just">
              <a:lnSpc>
                <a:spcPct val="90000"/>
              </a:lnSpc>
              <a:defRPr/>
            </a:pPr>
            <a:r>
              <a:rPr lang="fr-FR" sz="2600" dirty="0">
                <a:latin typeface="Arial" charset="0"/>
                <a:ea typeface="ＭＳ Ｐゴシック" charset="0"/>
              </a:rPr>
              <a:t>Dans tout sondage à taille fixe n, si on </a:t>
            </a:r>
            <a:r>
              <a:rPr lang="fr-FR" sz="2600" dirty="0" smtClean="0">
                <a:latin typeface="Arial" charset="0"/>
                <a:ea typeface="ＭＳ Ｐゴシック" charset="0"/>
              </a:rPr>
              <a:t>note       </a:t>
            </a:r>
            <a:r>
              <a:rPr lang="fr-FR" sz="2600" dirty="0">
                <a:latin typeface="Arial" charset="0"/>
                <a:ea typeface="ＭＳ Ｐゴシック" charset="0"/>
              </a:rPr>
              <a:t>la probabilité </a:t>
            </a:r>
            <a:r>
              <a:rPr lang="fr-FR" sz="2600" dirty="0" smtClean="0">
                <a:latin typeface="Arial" charset="0"/>
                <a:ea typeface="ＭＳ Ｐゴシック" charset="0"/>
              </a:rPr>
              <a:t>qu’</a:t>
            </a:r>
            <a:r>
              <a:rPr lang="fr-FR" altLang="ja-JP" sz="2600" dirty="0" smtClean="0">
                <a:latin typeface="Arial" charset="0"/>
                <a:ea typeface="ＭＳ Ｐゴシック" charset="0"/>
              </a:rPr>
              <a:t>a </a:t>
            </a:r>
            <a:r>
              <a:rPr lang="fr-FR" altLang="ja-JP" sz="2600" dirty="0">
                <a:latin typeface="Arial" charset="0"/>
                <a:ea typeface="ＭＳ Ｐゴシック" charset="0"/>
              </a:rPr>
              <a:t>l</a:t>
            </a:r>
            <a:r>
              <a:rPr lang="ja-JP" altLang="fr-FR" sz="2600" dirty="0">
                <a:latin typeface="Arial" charset="0"/>
                <a:ea typeface="ＭＳ Ｐゴシック" charset="0"/>
              </a:rPr>
              <a:t>’</a:t>
            </a:r>
            <a:r>
              <a:rPr lang="fr-FR" altLang="ja-JP" sz="2600" dirty="0">
                <a:latin typeface="Arial" charset="0"/>
                <a:ea typeface="ＭＳ Ｐゴシック" charset="0"/>
              </a:rPr>
              <a:t>individu i d</a:t>
            </a:r>
            <a:r>
              <a:rPr lang="ja-JP" altLang="fr-FR" sz="2600" dirty="0">
                <a:latin typeface="Arial" charset="0"/>
                <a:ea typeface="ＭＳ Ｐゴシック" charset="0"/>
              </a:rPr>
              <a:t>’</a:t>
            </a:r>
            <a:r>
              <a:rPr lang="fr-FR" altLang="ja-JP" sz="2600" dirty="0">
                <a:latin typeface="Arial" charset="0"/>
                <a:ea typeface="ＭＳ Ｐゴシック" charset="0"/>
              </a:rPr>
              <a:t>être présent dans l</a:t>
            </a:r>
            <a:r>
              <a:rPr lang="ja-JP" altLang="fr-FR" sz="2600" dirty="0">
                <a:latin typeface="Arial" charset="0"/>
                <a:ea typeface="ＭＳ Ｐゴシック" charset="0"/>
              </a:rPr>
              <a:t>’</a:t>
            </a:r>
            <a:r>
              <a:rPr lang="fr-FR" altLang="ja-JP" sz="2600" dirty="0">
                <a:latin typeface="Arial" charset="0"/>
                <a:ea typeface="ＭＳ Ｐゴシック" charset="0"/>
              </a:rPr>
              <a:t>échantillon et si on note N la taille de la population, on a</a:t>
            </a:r>
          </a:p>
          <a:p>
            <a:pPr marL="0" indent="0">
              <a:lnSpc>
                <a:spcPct val="90000"/>
              </a:lnSpc>
              <a:defRPr/>
            </a:pPr>
            <a:endParaRPr lang="fr-FR" sz="2600" dirty="0">
              <a:latin typeface="Arial" charset="0"/>
              <a:ea typeface="ＭＳ Ｐゴシック" charset="0"/>
            </a:endParaRPr>
          </a:p>
          <a:p>
            <a:pPr marL="0" indent="0">
              <a:lnSpc>
                <a:spcPct val="90000"/>
              </a:lnSpc>
              <a:defRPr/>
            </a:pPr>
            <a:endParaRPr lang="fr-FR" sz="2600" dirty="0">
              <a:latin typeface="Arial" charset="0"/>
              <a:ea typeface="ＭＳ Ｐゴシック" charset="0"/>
            </a:endParaRPr>
          </a:p>
          <a:p>
            <a:pPr marL="0" indent="0">
              <a:lnSpc>
                <a:spcPct val="90000"/>
              </a:lnSpc>
              <a:defRPr/>
            </a:pPr>
            <a:r>
              <a:rPr lang="fr-FR" sz="2600" dirty="0">
                <a:latin typeface="Arial" charset="0"/>
                <a:ea typeface="ＭＳ Ｐゴシック" charset="0"/>
              </a:rPr>
              <a:t>Si p(s) est la probabilité de tirer </a:t>
            </a:r>
            <a:r>
              <a:rPr lang="fr-FR" sz="2600" dirty="0" smtClean="0">
                <a:latin typeface="Arial" charset="0"/>
                <a:ea typeface="ＭＳ Ｐゴシック" charset="0"/>
              </a:rPr>
              <a:t>l</a:t>
            </a:r>
            <a:r>
              <a:rPr lang="ja-JP" altLang="fr-FR" sz="2600" dirty="0" smtClean="0">
                <a:latin typeface="Arial" charset="0"/>
                <a:ea typeface="ＭＳ Ｐゴシック" charset="0"/>
              </a:rPr>
              <a:t>’</a:t>
            </a:r>
            <a:r>
              <a:rPr lang="fr-FR" altLang="ja-JP" sz="2600" dirty="0" smtClean="0">
                <a:latin typeface="Arial" charset="0"/>
                <a:ea typeface="ＭＳ Ｐゴシック" charset="0"/>
              </a:rPr>
              <a:t>échantillon s</a:t>
            </a:r>
            <a:r>
              <a:rPr lang="fr-FR" altLang="ja-JP" sz="2600" dirty="0">
                <a:latin typeface="Arial" charset="0"/>
                <a:ea typeface="ＭＳ Ｐゴシック" charset="0"/>
              </a:rPr>
              <a:t>, alors on obtient  </a:t>
            </a:r>
            <a:r>
              <a:rPr lang="fr-FR" altLang="ja-JP" sz="2600" dirty="0" smtClean="0">
                <a:latin typeface="Arial" charset="0"/>
                <a:ea typeface="ＭＳ Ｐゴシック" charset="0"/>
              </a:rPr>
              <a:t>     par </a:t>
            </a:r>
            <a:endParaRPr lang="fr-FR" altLang="ja-JP" sz="2600" dirty="0">
              <a:latin typeface="Arial" charset="0"/>
              <a:ea typeface="ＭＳ Ｐゴシック" charset="0"/>
            </a:endParaRPr>
          </a:p>
          <a:p>
            <a:pPr marL="0" indent="0">
              <a:lnSpc>
                <a:spcPct val="90000"/>
              </a:lnSpc>
              <a:defRPr/>
            </a:pPr>
            <a:endParaRPr lang="fr-FR" sz="2600" dirty="0">
              <a:latin typeface="Arial" charset="0"/>
              <a:ea typeface="ＭＳ Ｐゴシック" charset="0"/>
            </a:endParaRPr>
          </a:p>
          <a:p>
            <a:pPr marL="0" indent="0">
              <a:lnSpc>
                <a:spcPct val="90000"/>
              </a:lnSpc>
              <a:defRPr/>
            </a:pPr>
            <a:r>
              <a:rPr lang="fr-FR" sz="2600" dirty="0">
                <a:latin typeface="Arial" charset="0"/>
                <a:ea typeface="ＭＳ Ｐゴシック" charset="0"/>
              </a:rPr>
              <a:t>Dans un sondage aléatoire simple </a:t>
            </a:r>
          </a:p>
        </p:txBody>
      </p:sp>
      <p:graphicFrame>
        <p:nvGraphicFramePr>
          <p:cNvPr id="28675" name="Object 4"/>
          <p:cNvGraphicFramePr>
            <a:graphicFrameLocks noChangeAspect="1"/>
          </p:cNvGraphicFramePr>
          <p:nvPr>
            <p:ph sz="quarter" idx="2"/>
          </p:nvPr>
        </p:nvGraphicFramePr>
        <p:xfrm>
          <a:off x="3348038" y="2636838"/>
          <a:ext cx="1758950" cy="814387"/>
        </p:xfrm>
        <a:graphic>
          <a:graphicData uri="http://schemas.openxmlformats.org/presentationml/2006/ole">
            <mc:AlternateContent xmlns:mc="http://schemas.openxmlformats.org/markup-compatibility/2006">
              <mc:Choice xmlns:v="urn:schemas-microsoft-com:vml" Requires="v">
                <p:oleObj spid="_x0000_s23583" name="Équation" r:id="rId3" imgW="685800" imgH="317500" progId="Equation.3">
                  <p:embed/>
                </p:oleObj>
              </mc:Choice>
              <mc:Fallback>
                <p:oleObj name="Équation" r:id="rId3" imgW="6858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636838"/>
                        <a:ext cx="17589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8676" name="Object 6"/>
          <p:cNvGraphicFramePr>
            <a:graphicFrameLocks noChangeAspect="1"/>
          </p:cNvGraphicFramePr>
          <p:nvPr>
            <p:ph sz="quarter" idx="3"/>
            <p:extLst>
              <p:ext uri="{D42A27DB-BD31-4B8C-83A1-F6EECF244321}">
                <p14:modId xmlns:p14="http://schemas.microsoft.com/office/powerpoint/2010/main" val="3779932732"/>
              </p:ext>
            </p:extLst>
          </p:nvPr>
        </p:nvGraphicFramePr>
        <p:xfrm>
          <a:off x="4644008" y="4149080"/>
          <a:ext cx="1822450" cy="855662"/>
        </p:xfrm>
        <a:graphic>
          <a:graphicData uri="http://schemas.openxmlformats.org/presentationml/2006/ole">
            <mc:AlternateContent xmlns:mc="http://schemas.openxmlformats.org/markup-compatibility/2006">
              <mc:Choice xmlns:v="urn:schemas-microsoft-com:vml" Requires="v">
                <p:oleObj spid="_x0000_s23584" name="Équation" r:id="rId5" imgW="838200" imgH="393700" progId="Equation.3">
                  <p:embed/>
                </p:oleObj>
              </mc:Choice>
              <mc:Fallback>
                <p:oleObj name="Équation" r:id="rId5" imgW="8382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4149080"/>
                        <a:ext cx="182245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8677" name="Object 8"/>
          <p:cNvGraphicFramePr>
            <a:graphicFrameLocks noChangeAspect="1"/>
          </p:cNvGraphicFramePr>
          <p:nvPr/>
        </p:nvGraphicFramePr>
        <p:xfrm>
          <a:off x="4211638" y="5300663"/>
          <a:ext cx="1171575" cy="982662"/>
        </p:xfrm>
        <a:graphic>
          <a:graphicData uri="http://schemas.openxmlformats.org/presentationml/2006/ole">
            <mc:AlternateContent xmlns:mc="http://schemas.openxmlformats.org/markup-compatibility/2006">
              <mc:Choice xmlns:v="urn:schemas-microsoft-com:vml" Requires="v">
                <p:oleObj spid="_x0000_s23585" name="Équation" r:id="rId7" imgW="469900" imgH="393700" progId="Equation.3">
                  <p:embed/>
                </p:oleObj>
              </mc:Choice>
              <mc:Fallback>
                <p:oleObj name="Équation" r:id="rId7" imgW="4699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5300663"/>
                        <a:ext cx="117157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9033" name="Text Box 9"/>
          <p:cNvSpPr txBox="1">
            <a:spLocks noChangeArrowheads="1"/>
          </p:cNvSpPr>
          <p:nvPr/>
        </p:nvSpPr>
        <p:spPr bwMode="auto">
          <a:xfrm>
            <a:off x="6011863" y="5949950"/>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t>&lt;= Fraction de sondage</a:t>
            </a:r>
          </a:p>
        </p:txBody>
      </p:sp>
      <p:graphicFrame>
        <p:nvGraphicFramePr>
          <p:cNvPr id="8" name="Object 6"/>
          <p:cNvGraphicFramePr>
            <a:graphicFrameLocks noChangeAspect="1"/>
          </p:cNvGraphicFramePr>
          <p:nvPr/>
        </p:nvGraphicFramePr>
        <p:xfrm>
          <a:off x="7280275" y="1196975"/>
          <a:ext cx="387350" cy="508000"/>
        </p:xfrm>
        <a:graphic>
          <a:graphicData uri="http://schemas.openxmlformats.org/presentationml/2006/ole">
            <mc:AlternateContent xmlns:mc="http://schemas.openxmlformats.org/markup-compatibility/2006">
              <mc:Choice xmlns:v="urn:schemas-microsoft-com:vml" Requires="v">
                <p:oleObj spid="_x0000_s23586" name="Équation" r:id="rId9" imgW="165100" imgH="215900" progId="Equation.3">
                  <p:embed/>
                </p:oleObj>
              </mc:Choice>
              <mc:Fallback>
                <p:oleObj name="Équation" r:id="rId9" imgW="165100" imgH="215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0275" y="1196975"/>
                        <a:ext cx="387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92913355"/>
              </p:ext>
            </p:extLst>
          </p:nvPr>
        </p:nvGraphicFramePr>
        <p:xfrm>
          <a:off x="3464570" y="4001120"/>
          <a:ext cx="387350" cy="508000"/>
        </p:xfrm>
        <a:graphic>
          <a:graphicData uri="http://schemas.openxmlformats.org/presentationml/2006/ole">
            <mc:AlternateContent xmlns:mc="http://schemas.openxmlformats.org/markup-compatibility/2006">
              <mc:Choice xmlns:v="urn:schemas-microsoft-com:vml" Requires="v">
                <p:oleObj spid="_x0000_s23587" name="Équation" r:id="rId11" imgW="165100" imgH="215900" progId="Equation.3">
                  <p:embed/>
                </p:oleObj>
              </mc:Choice>
              <mc:Fallback>
                <p:oleObj name="Équation" r:id="rId11" imgW="165100" imgH="215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4570" y="4001120"/>
                        <a:ext cx="387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6386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547664" y="44624"/>
            <a:ext cx="7543800" cy="1012826"/>
          </a:xfrm>
        </p:spPr>
        <p:txBody>
          <a:bodyPr/>
          <a:lstStyle/>
          <a:p>
            <a:pPr>
              <a:defRPr/>
            </a:pPr>
            <a:r>
              <a:rPr lang="fr-FR" dirty="0" smtClean="0"/>
              <a:t>Exemple : annuaire téléphonique</a:t>
            </a:r>
            <a:endParaRPr lang="fr-FR" dirty="0"/>
          </a:p>
        </p:txBody>
      </p:sp>
      <p:pic>
        <p:nvPicPr>
          <p:cNvPr id="2969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3388"/>
            <a:ext cx="3937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622675" y="1274638"/>
            <a:ext cx="5557837" cy="1938338"/>
          </a:xfrm>
          <a:prstGeom prst="rect">
            <a:avLst/>
          </a:prstGeom>
          <a:noFill/>
        </p:spPr>
        <p:txBody>
          <a:bodyPr wrap="none">
            <a:spAutoFit/>
          </a:bodyPr>
          <a:lstStyle/>
          <a:p>
            <a:pPr marL="285750" indent="-285750" algn="l">
              <a:buFont typeface="Arial"/>
              <a:buChar char="•"/>
              <a:defRPr/>
            </a:pPr>
            <a:r>
              <a:rPr lang="fr-FR" sz="2400" dirty="0">
                <a:solidFill>
                  <a:schemeClr val="tx1"/>
                </a:solidFill>
                <a:latin typeface="+mn-lt"/>
              </a:rPr>
              <a:t>100 000 entrées dans l’annuaire</a:t>
            </a:r>
          </a:p>
          <a:p>
            <a:pPr marL="285750" indent="-285750" algn="l">
              <a:buFont typeface="Arial"/>
              <a:buChar char="•"/>
              <a:defRPr/>
            </a:pPr>
            <a:r>
              <a:rPr lang="fr-FR" sz="2400" dirty="0">
                <a:solidFill>
                  <a:schemeClr val="tx1"/>
                </a:solidFill>
                <a:latin typeface="+mn-lt"/>
              </a:rPr>
              <a:t>On veut un échantillon de 2000</a:t>
            </a:r>
          </a:p>
          <a:p>
            <a:pPr algn="l">
              <a:defRPr/>
            </a:pPr>
            <a:r>
              <a:rPr lang="fr-FR" sz="2400" dirty="0">
                <a:solidFill>
                  <a:schemeClr val="tx1"/>
                </a:solidFill>
                <a:latin typeface="+mn-lt"/>
              </a:rPr>
              <a:t>personnes.</a:t>
            </a:r>
          </a:p>
          <a:p>
            <a:pPr marL="342900" indent="-342900" algn="l">
              <a:buFont typeface="Arial"/>
              <a:buChar char="•"/>
              <a:defRPr/>
            </a:pPr>
            <a:r>
              <a:rPr lang="fr-FR" sz="2400" dirty="0">
                <a:solidFill>
                  <a:schemeClr val="tx1"/>
                </a:solidFill>
                <a:latin typeface="+mn-lt"/>
              </a:rPr>
              <a:t>Il suffit de numéroter puis de générer</a:t>
            </a:r>
          </a:p>
          <a:p>
            <a:pPr algn="l">
              <a:defRPr/>
            </a:pPr>
            <a:r>
              <a:rPr lang="fr-FR" sz="2400" dirty="0">
                <a:solidFill>
                  <a:schemeClr val="tx1"/>
                </a:solidFill>
                <a:latin typeface="+mn-lt"/>
              </a:rPr>
              <a:t>aléatoirement 2000 numéros</a:t>
            </a:r>
          </a:p>
        </p:txBody>
      </p:sp>
      <p:sp>
        <p:nvSpPr>
          <p:cNvPr id="6" name="ZoneTexte 5"/>
          <p:cNvSpPr txBox="1"/>
          <p:nvPr/>
        </p:nvSpPr>
        <p:spPr>
          <a:xfrm>
            <a:off x="2484438" y="5013325"/>
            <a:ext cx="6734175" cy="830263"/>
          </a:xfrm>
          <a:prstGeom prst="rect">
            <a:avLst/>
          </a:prstGeom>
          <a:noFill/>
        </p:spPr>
        <p:txBody>
          <a:bodyPr wrap="none">
            <a:spAutoFit/>
          </a:bodyPr>
          <a:lstStyle/>
          <a:p>
            <a:pPr algn="l">
              <a:defRPr/>
            </a:pPr>
            <a:r>
              <a:rPr lang="fr-FR" sz="2400" b="1" dirty="0">
                <a:solidFill>
                  <a:srgbClr val="000000"/>
                </a:solidFill>
                <a:latin typeface="+mn-lt"/>
              </a:rPr>
              <a:t>Pas d’autre information que la liste complète</a:t>
            </a:r>
          </a:p>
          <a:p>
            <a:pPr algn="l">
              <a:defRPr/>
            </a:pPr>
            <a:r>
              <a:rPr lang="fr-FR" sz="2400" b="1" dirty="0">
                <a:solidFill>
                  <a:srgbClr val="000000"/>
                </a:solidFill>
                <a:latin typeface="+mn-lt"/>
              </a:rPr>
              <a:t>de la population d’intérêt !</a:t>
            </a:r>
            <a:endParaRPr lang="fr-FR" sz="2400" dirty="0"/>
          </a:p>
        </p:txBody>
      </p:sp>
    </p:spTree>
    <p:extLst>
      <p:ext uri="{BB962C8B-B14F-4D97-AF65-F5344CB8AC3E}">
        <p14:creationId xmlns:p14="http://schemas.microsoft.com/office/powerpoint/2010/main" val="10201682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492696" y="44624"/>
            <a:ext cx="7543800" cy="1012826"/>
          </a:xfrm>
        </p:spPr>
        <p:txBody>
          <a:bodyPr/>
          <a:lstStyle/>
          <a:p>
            <a:pPr>
              <a:defRPr/>
            </a:pPr>
            <a:r>
              <a:rPr lang="fr-FR" dirty="0" smtClean="0"/>
              <a:t>Moyenne et variance</a:t>
            </a:r>
            <a:endParaRPr lang="fr-FR" dirty="0"/>
          </a:p>
        </p:txBody>
      </p:sp>
      <p:sp>
        <p:nvSpPr>
          <p:cNvPr id="7" name="Rectangle 3"/>
          <p:cNvSpPr>
            <a:spLocks noGrp="1" noChangeArrowheads="1"/>
          </p:cNvSpPr>
          <p:nvPr>
            <p:ph type="body" sz="half" idx="1"/>
          </p:nvPr>
        </p:nvSpPr>
        <p:spPr>
          <a:xfrm>
            <a:off x="395288" y="1249363"/>
            <a:ext cx="7786687" cy="4411662"/>
          </a:xfrm>
        </p:spPr>
        <p:txBody>
          <a:bodyPr/>
          <a:lstStyle/>
          <a:p>
            <a:pPr marL="0" indent="0">
              <a:lnSpc>
                <a:spcPct val="90000"/>
              </a:lnSpc>
            </a:pPr>
            <a:r>
              <a:rPr lang="fr-FR" sz="2600" dirty="0">
                <a:latin typeface="Arial" charset="0"/>
                <a:ea typeface="ＭＳ Ｐゴシック" charset="0"/>
              </a:rPr>
              <a:t>La moyenne de l’échantillon va estimer sans biais la moyenne de la population :</a:t>
            </a:r>
          </a:p>
          <a:p>
            <a:pPr marL="0" indent="0">
              <a:lnSpc>
                <a:spcPct val="90000"/>
              </a:lnSpc>
            </a:pPr>
            <a:endParaRPr lang="fr-FR" sz="2600" dirty="0">
              <a:latin typeface="Arial" charset="0"/>
              <a:ea typeface="ＭＳ Ｐゴシック" charset="0"/>
            </a:endParaRPr>
          </a:p>
          <a:p>
            <a:pPr marL="0" indent="0">
              <a:lnSpc>
                <a:spcPct val="90000"/>
              </a:lnSpc>
            </a:pPr>
            <a:endParaRPr lang="fr-FR" sz="2600" dirty="0">
              <a:latin typeface="Arial" charset="0"/>
              <a:ea typeface="ＭＳ Ｐゴシック" charset="0"/>
            </a:endParaRPr>
          </a:p>
          <a:p>
            <a:pPr marL="0" indent="0">
              <a:lnSpc>
                <a:spcPct val="90000"/>
              </a:lnSpc>
            </a:pPr>
            <a:endParaRPr lang="fr-FR" sz="2600" dirty="0">
              <a:latin typeface="Arial" charset="0"/>
              <a:ea typeface="ＭＳ Ｐゴシック" charset="0"/>
            </a:endParaRPr>
          </a:p>
          <a:p>
            <a:pPr marL="0" indent="0">
              <a:lnSpc>
                <a:spcPct val="90000"/>
              </a:lnSpc>
            </a:pPr>
            <a:r>
              <a:rPr lang="fr-FR" sz="2600" dirty="0">
                <a:latin typeface="Arial" charset="0"/>
                <a:ea typeface="ＭＳ Ｐゴシック" charset="0"/>
              </a:rPr>
              <a:t>Pour la variance on trouve </a:t>
            </a:r>
          </a:p>
          <a:p>
            <a:pPr marL="0" indent="0">
              <a:lnSpc>
                <a:spcPct val="90000"/>
              </a:lnSpc>
            </a:pPr>
            <a:endParaRPr lang="fr-FR" sz="2600" dirty="0">
              <a:latin typeface="Arial" charset="0"/>
              <a:ea typeface="ＭＳ Ｐゴシック" charset="0"/>
            </a:endParaRPr>
          </a:p>
          <a:p>
            <a:pPr marL="0" indent="0">
              <a:lnSpc>
                <a:spcPct val="90000"/>
              </a:lnSpc>
            </a:pPr>
            <a:r>
              <a:rPr lang="fr-FR" sz="2600" dirty="0">
                <a:latin typeface="Arial" charset="0"/>
                <a:ea typeface="ＭＳ Ｐゴシック" charset="0"/>
              </a:rPr>
              <a:t>Où     est la variance corrigée de Y dans la population que l’on estimera par  </a:t>
            </a:r>
          </a:p>
          <a:p>
            <a:pPr marL="0" indent="0">
              <a:lnSpc>
                <a:spcPct val="90000"/>
              </a:lnSpc>
            </a:pPr>
            <a:endParaRPr lang="fr-FR" sz="2600" dirty="0">
              <a:latin typeface="Arial" charset="0"/>
              <a:ea typeface="ＭＳ Ｐゴシック" charset="0"/>
            </a:endParaRPr>
          </a:p>
        </p:txBody>
      </p:sp>
      <p:graphicFrame>
        <p:nvGraphicFramePr>
          <p:cNvPr id="31748" name="Object 4"/>
          <p:cNvGraphicFramePr>
            <a:graphicFrameLocks noChangeAspect="1"/>
          </p:cNvGraphicFramePr>
          <p:nvPr>
            <p:ph sz="quarter" idx="2"/>
          </p:nvPr>
        </p:nvGraphicFramePr>
        <p:xfrm>
          <a:off x="1328738" y="2205038"/>
          <a:ext cx="4322762" cy="781050"/>
        </p:xfrm>
        <a:graphic>
          <a:graphicData uri="http://schemas.openxmlformats.org/presentationml/2006/ole">
            <mc:AlternateContent xmlns:mc="http://schemas.openxmlformats.org/markup-compatibility/2006">
              <mc:Choice xmlns:v="urn:schemas-microsoft-com:vml" Requires="v">
                <p:oleObj spid="_x0000_s26649" name="Équation" r:id="rId4" imgW="2184400" imgH="393700" progId="Equation.3">
                  <p:embed/>
                </p:oleObj>
              </mc:Choice>
              <mc:Fallback>
                <p:oleObj name="Équation" r:id="rId4" imgW="2184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2205038"/>
                        <a:ext cx="43227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9" name="Object 4"/>
          <p:cNvGraphicFramePr>
            <a:graphicFrameLocks noChangeAspect="1"/>
          </p:cNvGraphicFramePr>
          <p:nvPr>
            <p:ph sz="quarter" idx="2"/>
            <p:extLst>
              <p:ext uri="{D42A27DB-BD31-4B8C-83A1-F6EECF244321}">
                <p14:modId xmlns:p14="http://schemas.microsoft.com/office/powerpoint/2010/main" val="2990337678"/>
              </p:ext>
            </p:extLst>
          </p:nvPr>
        </p:nvGraphicFramePr>
        <p:xfrm>
          <a:off x="5076056" y="3212976"/>
          <a:ext cx="1924050" cy="723900"/>
        </p:xfrm>
        <a:graphic>
          <a:graphicData uri="http://schemas.openxmlformats.org/presentationml/2006/ole">
            <mc:AlternateContent xmlns:mc="http://schemas.openxmlformats.org/markup-compatibility/2006">
              <mc:Choice xmlns:v="urn:schemas-microsoft-com:vml" Requires="v">
                <p:oleObj spid="_x0000_s26650" name="Équation" r:id="rId6" imgW="1079500" imgH="406400" progId="Equation.3">
                  <p:embed/>
                </p:oleObj>
              </mc:Choice>
              <mc:Fallback>
                <p:oleObj name="Équation" r:id="rId6" imgW="10795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212976"/>
                        <a:ext cx="1924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0" name="Objet 1"/>
          <p:cNvGraphicFramePr>
            <a:graphicFrameLocks noChangeAspect="1"/>
          </p:cNvGraphicFramePr>
          <p:nvPr>
            <p:extLst>
              <p:ext uri="{D42A27DB-BD31-4B8C-83A1-F6EECF244321}">
                <p14:modId xmlns:p14="http://schemas.microsoft.com/office/powerpoint/2010/main" val="3864784025"/>
              </p:ext>
            </p:extLst>
          </p:nvPr>
        </p:nvGraphicFramePr>
        <p:xfrm>
          <a:off x="1232893" y="4221088"/>
          <a:ext cx="458787" cy="407988"/>
        </p:xfrm>
        <a:graphic>
          <a:graphicData uri="http://schemas.openxmlformats.org/presentationml/2006/ole">
            <mc:AlternateContent xmlns:mc="http://schemas.openxmlformats.org/markup-compatibility/2006">
              <mc:Choice xmlns:v="urn:schemas-microsoft-com:vml" Requires="v">
                <p:oleObj spid="_x0000_s26651" name="Équation" r:id="rId8" imgW="228600" imgH="203200" progId="Equation.3">
                  <p:embed/>
                </p:oleObj>
              </mc:Choice>
              <mc:Fallback>
                <p:oleObj name="Équation" r:id="rId8" imgW="2286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893" y="4221088"/>
                        <a:ext cx="4587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6"/>
          <p:cNvGraphicFramePr>
            <a:graphicFrameLocks noChangeAspect="1"/>
          </p:cNvGraphicFramePr>
          <p:nvPr/>
        </p:nvGraphicFramePr>
        <p:xfrm>
          <a:off x="3519488" y="5084763"/>
          <a:ext cx="3070225" cy="1131887"/>
        </p:xfrm>
        <a:graphic>
          <a:graphicData uri="http://schemas.openxmlformats.org/presentationml/2006/ole">
            <mc:AlternateContent xmlns:mc="http://schemas.openxmlformats.org/markup-compatibility/2006">
              <mc:Choice xmlns:v="urn:schemas-microsoft-com:vml" Requires="v">
                <p:oleObj spid="_x0000_s26652" name="Équation" r:id="rId10" imgW="1308100" imgH="482600" progId="Equation.3">
                  <p:embed/>
                </p:oleObj>
              </mc:Choice>
              <mc:Fallback>
                <p:oleObj name="Équation" r:id="rId10" imgW="1308100" imgH="482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9488" y="5084763"/>
                        <a:ext cx="30702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8081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11"/>
          <p:cNvSpPr>
            <a:spLocks noGrp="1" noChangeArrowheads="1"/>
          </p:cNvSpPr>
          <p:nvPr>
            <p:ph type="title"/>
          </p:nvPr>
        </p:nvSpPr>
        <p:spPr>
          <a:xfrm>
            <a:off x="1547664" y="332656"/>
            <a:ext cx="8453437" cy="757238"/>
          </a:xfrm>
        </p:spPr>
        <p:txBody>
          <a:bodyPr/>
          <a:lstStyle/>
          <a:p>
            <a:r>
              <a:rPr lang="fr-CA" dirty="0">
                <a:latin typeface="Arial" charset="0"/>
                <a:ea typeface="ＭＳ Ｐゴシック" charset="0"/>
              </a:rPr>
              <a:t>L’échantillonnage  systématique</a:t>
            </a:r>
            <a:endParaRPr lang="fr-FR" dirty="0">
              <a:latin typeface="Arial" charset="0"/>
              <a:ea typeface="ＭＳ Ｐゴシック" charset="0"/>
            </a:endParaRPr>
          </a:p>
        </p:txBody>
      </p:sp>
      <p:sp>
        <p:nvSpPr>
          <p:cNvPr id="13324" name="Rectangle 12"/>
          <p:cNvSpPr>
            <a:spLocks noGrp="1" noChangeArrowheads="1"/>
          </p:cNvSpPr>
          <p:nvPr>
            <p:ph type="body" idx="1"/>
          </p:nvPr>
        </p:nvSpPr>
        <p:spPr>
          <a:xfrm>
            <a:off x="323528" y="1268760"/>
            <a:ext cx="8453438" cy="4894263"/>
          </a:xfrm>
        </p:spPr>
        <p:txBody>
          <a:bodyPr/>
          <a:lstStyle/>
          <a:p>
            <a:pPr algn="just"/>
            <a:r>
              <a:rPr lang="fr-CA" sz="2400" dirty="0">
                <a:latin typeface="Arial" charset="0"/>
                <a:ea typeface="ＭＳ Ｐゴシック" charset="0"/>
              </a:rPr>
              <a:t>L’échantillonnage systématique est une méthode qui exige aussi l’existence d’une liste de la population où chaque individu est numéroté de 1 jusqu’à N.</a:t>
            </a:r>
          </a:p>
          <a:p>
            <a:pPr algn="just"/>
            <a:endParaRPr lang="fr-CA" sz="2400" dirty="0">
              <a:latin typeface="Arial" charset="0"/>
              <a:ea typeface="ＭＳ Ｐゴシック" charset="0"/>
            </a:endParaRPr>
          </a:p>
          <a:p>
            <a:pPr algn="just"/>
            <a:r>
              <a:rPr lang="fr-CA" sz="2400" dirty="0" smtClean="0">
                <a:latin typeface="Arial" charset="0"/>
                <a:ea typeface="ＭＳ Ｐゴシック" charset="0"/>
              </a:rPr>
              <a:t>Notons </a:t>
            </a:r>
            <a:r>
              <a:rPr lang="fr-CA" sz="2400" dirty="0">
                <a:latin typeface="Arial" charset="0"/>
                <a:ea typeface="ＭＳ Ｐゴシック" charset="0"/>
              </a:rPr>
              <a:t>n, le nombre d’individus que doit comporter l’échantillon (la taille de l’échantillon). L’entier voisin de </a:t>
            </a:r>
          </a:p>
          <a:p>
            <a:pPr algn="just"/>
            <a:r>
              <a:rPr lang="fr-CA" sz="2400" dirty="0" smtClean="0">
                <a:latin typeface="Arial" charset="0"/>
                <a:ea typeface="ＭＳ Ｐゴシック" charset="0"/>
              </a:rPr>
              <a:t>N</a:t>
            </a:r>
            <a:r>
              <a:rPr lang="fr-CA" sz="2400" dirty="0">
                <a:latin typeface="Arial" charset="0"/>
                <a:ea typeface="ＭＳ Ｐゴシック" charset="0"/>
              </a:rPr>
              <a:t>/n sera noté r et appelé raison de sondage ou </a:t>
            </a:r>
            <a:r>
              <a:rPr lang="fr-CA" sz="2400" b="1" dirty="0">
                <a:latin typeface="Arial" charset="0"/>
                <a:ea typeface="ＭＳ Ｐゴシック" charset="0"/>
              </a:rPr>
              <a:t>pas de sondage</a:t>
            </a:r>
            <a:r>
              <a:rPr lang="fr-CA" sz="2400" dirty="0">
                <a:latin typeface="Arial" charset="0"/>
                <a:ea typeface="ＭＳ Ｐゴシック" charset="0"/>
              </a:rPr>
              <a:t>. </a:t>
            </a:r>
          </a:p>
          <a:p>
            <a:pPr algn="just"/>
            <a:endParaRPr lang="fr-CA" sz="2400" dirty="0">
              <a:latin typeface="Arial" charset="0"/>
              <a:ea typeface="ＭＳ Ｐゴシック" charset="0"/>
            </a:endParaRPr>
          </a:p>
          <a:p>
            <a:pPr algn="just"/>
            <a:r>
              <a:rPr lang="fr-CA" sz="2400" dirty="0">
                <a:latin typeface="Arial" charset="0"/>
                <a:ea typeface="ＭＳ Ｐゴシック" charset="0"/>
              </a:rPr>
              <a:t>Cette </a:t>
            </a:r>
            <a:r>
              <a:rPr lang="fr-CA" sz="2400" b="1" dirty="0">
                <a:latin typeface="Arial" charset="0"/>
                <a:ea typeface="ＭＳ Ｐゴシック" charset="0"/>
              </a:rPr>
              <a:t>méthode par intervalle </a:t>
            </a:r>
            <a:r>
              <a:rPr lang="fr-CA" sz="2400" dirty="0">
                <a:latin typeface="Arial" charset="0"/>
                <a:ea typeface="ＭＳ Ｐゴシック" charset="0"/>
              </a:rPr>
              <a:t>va sélectionner des unités à raison d’un certain écart entre elles.</a:t>
            </a:r>
            <a:endParaRPr lang="fr-FR" sz="2400" dirty="0">
              <a:latin typeface="Arial" charset="0"/>
              <a:ea typeface="ＭＳ Ｐゴシック" charset="0"/>
            </a:endParaRPr>
          </a:p>
        </p:txBody>
      </p:sp>
    </p:spTree>
    <p:extLst>
      <p:ext uri="{BB962C8B-B14F-4D97-AF65-F5344CB8AC3E}">
        <p14:creationId xmlns:p14="http://schemas.microsoft.com/office/powerpoint/2010/main" val="21083210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Grp="1" noChangeArrowheads="1"/>
          </p:cNvSpPr>
          <p:nvPr>
            <p:ph type="title"/>
          </p:nvPr>
        </p:nvSpPr>
        <p:spPr>
          <a:xfrm>
            <a:off x="1591171" y="332656"/>
            <a:ext cx="8453437" cy="757238"/>
          </a:xfrm>
        </p:spPr>
        <p:txBody>
          <a:bodyPr/>
          <a:lstStyle/>
          <a:p>
            <a:r>
              <a:rPr lang="fr-CA" dirty="0">
                <a:latin typeface="Arial" charset="0"/>
                <a:ea typeface="ＭＳ Ｐゴシック" charset="0"/>
              </a:rPr>
              <a:t>L’échantillonnage  systématique</a:t>
            </a:r>
            <a:endParaRPr lang="fr-FR" dirty="0">
              <a:latin typeface="Arial" charset="0"/>
              <a:ea typeface="ＭＳ Ｐゴシック" charset="0"/>
            </a:endParaRPr>
          </a:p>
        </p:txBody>
      </p:sp>
      <p:sp>
        <p:nvSpPr>
          <p:cNvPr id="14344" name="Rectangle 8"/>
          <p:cNvSpPr>
            <a:spLocks noGrp="1" noChangeArrowheads="1"/>
          </p:cNvSpPr>
          <p:nvPr>
            <p:ph type="body" idx="1"/>
          </p:nvPr>
        </p:nvSpPr>
        <p:spPr>
          <a:xfrm>
            <a:off x="179388" y="1574949"/>
            <a:ext cx="8362950" cy="4878387"/>
          </a:xfrm>
        </p:spPr>
        <p:txBody>
          <a:bodyPr>
            <a:normAutofit lnSpcReduction="10000"/>
          </a:bodyPr>
          <a:lstStyle/>
          <a:p>
            <a:pPr>
              <a:lnSpc>
                <a:spcPct val="90000"/>
              </a:lnSpc>
            </a:pPr>
            <a:r>
              <a:rPr lang="fr-CA" sz="2400" dirty="0">
                <a:latin typeface="Arial" charset="0"/>
                <a:ea typeface="ＭＳ Ｐゴシック" charset="0"/>
              </a:rPr>
              <a:t>Pour constituer l’échantillon il faut :</a:t>
            </a:r>
          </a:p>
          <a:p>
            <a:pPr>
              <a:lnSpc>
                <a:spcPct val="90000"/>
              </a:lnSpc>
            </a:pPr>
            <a:endParaRPr lang="fr-CA" sz="2400" dirty="0">
              <a:latin typeface="Arial" charset="0"/>
              <a:ea typeface="ＭＳ Ｐゴシック" charset="0"/>
            </a:endParaRPr>
          </a:p>
          <a:p>
            <a:pPr marL="914400" lvl="1" indent="-457200" algn="just">
              <a:lnSpc>
                <a:spcPct val="90000"/>
              </a:lnSpc>
              <a:buFont typeface="Arial" charset="0"/>
              <a:buAutoNum type="arabicPeriod"/>
            </a:pPr>
            <a:r>
              <a:rPr lang="fr-CA" sz="2400" dirty="0">
                <a:latin typeface="Arial" charset="0"/>
                <a:ea typeface="ＭＳ Ｐゴシック" charset="0"/>
              </a:rPr>
              <a:t>Choisir au hasard un entier naturel d entre 1 et r  (cet entier sera le point de départ).</a:t>
            </a:r>
          </a:p>
          <a:p>
            <a:pPr lvl="2">
              <a:lnSpc>
                <a:spcPct val="90000"/>
              </a:lnSpc>
            </a:pPr>
            <a:r>
              <a:rPr lang="fr-CA" sz="2400" dirty="0">
                <a:latin typeface="Arial" charset="0"/>
                <a:ea typeface="ＭＳ Ｐゴシック" charset="0"/>
              </a:rPr>
              <a:t>L’individu dont le numéro correspond à d est le premier individu,</a:t>
            </a:r>
          </a:p>
          <a:p>
            <a:pPr marL="914400" lvl="1" indent="-457200">
              <a:lnSpc>
                <a:spcPct val="90000"/>
              </a:lnSpc>
              <a:buFont typeface="Arial" charset="0"/>
              <a:buAutoNum type="arabicPeriod"/>
            </a:pPr>
            <a:r>
              <a:rPr lang="fr-CA" sz="2400" dirty="0">
                <a:latin typeface="Arial" charset="0"/>
                <a:ea typeface="ＭＳ Ｐゴシック" charset="0"/>
              </a:rPr>
              <a:t>Pour sélectionner les autres, il suffit d’ajouter à d la raison de sondage : les individus choisis seront alors ceux dont les numéros correspondent à </a:t>
            </a:r>
          </a:p>
          <a:p>
            <a:pPr lvl="2">
              <a:lnSpc>
                <a:spcPct val="90000"/>
              </a:lnSpc>
            </a:pPr>
            <a:r>
              <a:rPr lang="fr-CA" sz="2400" dirty="0">
                <a:latin typeface="Arial" charset="0"/>
                <a:ea typeface="ＭＳ Ｐゴシック" charset="0"/>
              </a:rPr>
              <a:t>	d + r</a:t>
            </a:r>
          </a:p>
          <a:p>
            <a:pPr lvl="2">
              <a:lnSpc>
                <a:spcPct val="90000"/>
              </a:lnSpc>
            </a:pPr>
            <a:r>
              <a:rPr lang="fr-CA" sz="2400" dirty="0">
                <a:latin typeface="Arial" charset="0"/>
                <a:ea typeface="ＭＳ Ｐゴシック" charset="0"/>
              </a:rPr>
              <a:t>	d + 2r</a:t>
            </a:r>
          </a:p>
          <a:p>
            <a:pPr lvl="2">
              <a:lnSpc>
                <a:spcPct val="90000"/>
              </a:lnSpc>
            </a:pPr>
            <a:r>
              <a:rPr lang="fr-CA" sz="2400" dirty="0">
                <a:latin typeface="Arial" charset="0"/>
                <a:ea typeface="ＭＳ Ｐゴシック" charset="0"/>
              </a:rPr>
              <a:t>	d + 3r</a:t>
            </a:r>
          </a:p>
          <a:p>
            <a:pPr lvl="2">
              <a:lnSpc>
                <a:spcPct val="90000"/>
              </a:lnSpc>
            </a:pPr>
            <a:r>
              <a:rPr lang="fr-CA" sz="2400" dirty="0">
                <a:latin typeface="Arial" charset="0"/>
                <a:ea typeface="ＭＳ Ｐゴシック" charset="0"/>
              </a:rPr>
              <a:t>	etc.</a:t>
            </a:r>
            <a:endParaRPr lang="fr-FR" sz="2400" dirty="0">
              <a:latin typeface="Arial" charset="0"/>
              <a:ea typeface="ＭＳ Ｐゴシック" charset="0"/>
            </a:endParaRPr>
          </a:p>
        </p:txBody>
      </p:sp>
    </p:spTree>
    <p:extLst>
      <p:ext uri="{BB962C8B-B14F-4D97-AF65-F5344CB8AC3E}">
        <p14:creationId xmlns:p14="http://schemas.microsoft.com/office/powerpoint/2010/main" val="17462680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14400" y="1600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endParaRPr lang="fr-CA" sz="2400">
              <a:cs typeface="Times New Roman" charset="0"/>
            </a:endParaRPr>
          </a:p>
        </p:txBody>
      </p:sp>
      <p:sp>
        <p:nvSpPr>
          <p:cNvPr id="10244" name="Rectangle 4"/>
          <p:cNvSpPr>
            <a:spLocks noGrp="1" noChangeArrowheads="1"/>
          </p:cNvSpPr>
          <p:nvPr>
            <p:ph type="title"/>
          </p:nvPr>
        </p:nvSpPr>
        <p:spPr>
          <a:xfrm>
            <a:off x="1547664" y="332656"/>
            <a:ext cx="8453437" cy="757238"/>
          </a:xfrm>
        </p:spPr>
        <p:txBody>
          <a:bodyPr/>
          <a:lstStyle/>
          <a:p>
            <a:r>
              <a:rPr lang="fr-CA" dirty="0">
                <a:latin typeface="Arial" charset="0"/>
                <a:ea typeface="ＭＳ Ｐゴシック" charset="0"/>
              </a:rPr>
              <a:t>L’échantillonnage  systématique</a:t>
            </a:r>
            <a:endParaRPr lang="fr-FR" dirty="0">
              <a:latin typeface="Arial" charset="0"/>
              <a:ea typeface="ＭＳ Ｐゴシック" charset="0"/>
            </a:endParaRPr>
          </a:p>
        </p:txBody>
      </p:sp>
      <p:sp>
        <p:nvSpPr>
          <p:cNvPr id="10245" name="Rectangle 5"/>
          <p:cNvSpPr>
            <a:spLocks noGrp="1" noChangeArrowheads="1"/>
          </p:cNvSpPr>
          <p:nvPr>
            <p:ph type="body" idx="1"/>
          </p:nvPr>
        </p:nvSpPr>
        <p:spPr>
          <a:xfrm>
            <a:off x="439738" y="1700213"/>
            <a:ext cx="8453437" cy="3957637"/>
          </a:xfrm>
        </p:spPr>
        <p:txBody>
          <a:bodyPr>
            <a:normAutofit lnSpcReduction="10000"/>
          </a:bodyPr>
          <a:lstStyle/>
          <a:p>
            <a:pPr algn="just">
              <a:lnSpc>
                <a:spcPct val="90000"/>
              </a:lnSpc>
            </a:pPr>
            <a:r>
              <a:rPr lang="fr-CA" sz="2600" b="1" u="sng" dirty="0">
                <a:latin typeface="Arial" charset="0"/>
                <a:ea typeface="ＭＳ Ｐゴシック" charset="0"/>
              </a:rPr>
              <a:t>Avantages</a:t>
            </a:r>
            <a:r>
              <a:rPr lang="fr-CA" sz="2600" b="1" dirty="0">
                <a:latin typeface="Arial" charset="0"/>
                <a:ea typeface="ＭＳ Ｐゴシック" charset="0"/>
              </a:rPr>
              <a:t> </a:t>
            </a:r>
            <a:r>
              <a:rPr lang="fr-CA" sz="2600" dirty="0">
                <a:latin typeface="Arial" charset="0"/>
                <a:ea typeface="ＭＳ Ｐゴシック" charset="0"/>
              </a:rPr>
              <a:t>: </a:t>
            </a:r>
          </a:p>
          <a:p>
            <a:pPr algn="just">
              <a:lnSpc>
                <a:spcPct val="90000"/>
              </a:lnSpc>
            </a:pPr>
            <a:r>
              <a:rPr lang="fr-CA" sz="2600" dirty="0">
                <a:latin typeface="Arial" charset="0"/>
                <a:ea typeface="ＭＳ Ｐゴシック" charset="0"/>
              </a:rPr>
              <a:t>Mise en œuvre rapide car un seul individu est choisi au hasard.	</a:t>
            </a:r>
          </a:p>
          <a:p>
            <a:pPr algn="just">
              <a:lnSpc>
                <a:spcPct val="90000"/>
              </a:lnSpc>
            </a:pPr>
            <a:r>
              <a:rPr lang="fr-CA" sz="2600" dirty="0">
                <a:latin typeface="Arial" charset="0"/>
                <a:ea typeface="ＭＳ Ｐゴシック" charset="0"/>
              </a:rPr>
              <a:t>On peut obtenir une bonne précision parce que la méthode permet de répartir l’échantillon dans l’ensemble de la liste.</a:t>
            </a:r>
          </a:p>
          <a:p>
            <a:pPr algn="just">
              <a:lnSpc>
                <a:spcPct val="90000"/>
              </a:lnSpc>
            </a:pPr>
            <a:endParaRPr lang="fr-CA" sz="2600" dirty="0">
              <a:latin typeface="Arial" charset="0"/>
              <a:ea typeface="ＭＳ Ｐゴシック" charset="0"/>
            </a:endParaRPr>
          </a:p>
          <a:p>
            <a:pPr algn="just">
              <a:lnSpc>
                <a:spcPct val="90000"/>
              </a:lnSpc>
            </a:pPr>
            <a:r>
              <a:rPr lang="fr-CA" sz="2600" b="1" u="sng" dirty="0">
                <a:latin typeface="Arial" charset="0"/>
                <a:ea typeface="ＭＳ Ｐゴシック" charset="0"/>
              </a:rPr>
              <a:t>Désavantages</a:t>
            </a:r>
            <a:r>
              <a:rPr lang="fr-CA" sz="2600" dirty="0">
                <a:latin typeface="Arial" charset="0"/>
                <a:ea typeface="ＭＳ Ｐゴシック" charset="0"/>
              </a:rPr>
              <a:t> :</a:t>
            </a:r>
          </a:p>
          <a:p>
            <a:pPr algn="just">
              <a:lnSpc>
                <a:spcPct val="90000"/>
              </a:lnSpc>
            </a:pPr>
            <a:r>
              <a:rPr lang="fr-CA" sz="2600" dirty="0">
                <a:latin typeface="Arial" charset="0"/>
                <a:ea typeface="ＭＳ Ｐゴシック" charset="0"/>
              </a:rPr>
              <a:t> Les données peuvent être biaisées à cause de la périodicité. </a:t>
            </a:r>
          </a:p>
          <a:p>
            <a:pPr algn="just">
              <a:lnSpc>
                <a:spcPct val="90000"/>
              </a:lnSpc>
            </a:pPr>
            <a:endParaRPr lang="fr-CA" sz="2600" dirty="0">
              <a:latin typeface="Arial" charset="0"/>
              <a:ea typeface="ＭＳ Ｐゴシック" charset="0"/>
            </a:endParaRPr>
          </a:p>
        </p:txBody>
      </p:sp>
    </p:spTree>
    <p:extLst>
      <p:ext uri="{BB962C8B-B14F-4D97-AF65-F5344CB8AC3E}">
        <p14:creationId xmlns:p14="http://schemas.microsoft.com/office/powerpoint/2010/main" val="22096621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fr-FR" dirty="0"/>
              <a:t>L</a:t>
            </a:r>
            <a:r>
              <a:rPr lang="ja-JP" altLang="fr-FR" dirty="0">
                <a:latin typeface="Arial"/>
              </a:rPr>
              <a:t>’</a:t>
            </a:r>
            <a:r>
              <a:rPr lang="fr-FR" dirty="0"/>
              <a:t>échantillonnage systématique</a:t>
            </a:r>
          </a:p>
        </p:txBody>
      </p:sp>
      <p:sp>
        <p:nvSpPr>
          <p:cNvPr id="101379" name="Rectangle 3"/>
          <p:cNvSpPr>
            <a:spLocks noGrp="1" noChangeArrowheads="1"/>
          </p:cNvSpPr>
          <p:nvPr>
            <p:ph type="body" idx="1"/>
          </p:nvPr>
        </p:nvSpPr>
        <p:spPr>
          <a:xfrm>
            <a:off x="107504" y="1556792"/>
            <a:ext cx="8291513" cy="4878388"/>
          </a:xfrm>
        </p:spPr>
        <p:txBody>
          <a:bodyPr>
            <a:normAutofit fontScale="92500" lnSpcReduction="10000"/>
          </a:bodyPr>
          <a:lstStyle/>
          <a:p>
            <a:pPr algn="just">
              <a:lnSpc>
                <a:spcPct val="90000"/>
              </a:lnSpc>
              <a:defRPr/>
            </a:pPr>
            <a:r>
              <a:rPr lang="fr-FR" sz="2400" b="1" dirty="0" smtClean="0"/>
              <a:t>Exemple :</a:t>
            </a:r>
            <a:endParaRPr lang="fr-FR" sz="2400" b="1" dirty="0"/>
          </a:p>
          <a:p>
            <a:pPr lvl="1" algn="just">
              <a:lnSpc>
                <a:spcPct val="90000"/>
              </a:lnSpc>
              <a:defRPr/>
            </a:pPr>
            <a:r>
              <a:rPr lang="fr-FR" sz="2400" dirty="0"/>
              <a:t>On a une population de 400 individus, on veut </a:t>
            </a:r>
            <a:r>
              <a:rPr lang="fr-FR" sz="2400" dirty="0" smtClean="0"/>
              <a:t>un échantillon </a:t>
            </a:r>
            <a:r>
              <a:rPr lang="fr-FR" sz="2400" dirty="0"/>
              <a:t>de 100 </a:t>
            </a:r>
            <a:r>
              <a:rPr lang="fr-FR" sz="2400" dirty="0" smtClean="0"/>
              <a:t>individus.</a:t>
            </a:r>
          </a:p>
          <a:p>
            <a:pPr lvl="1" algn="just">
              <a:lnSpc>
                <a:spcPct val="90000"/>
              </a:lnSpc>
              <a:defRPr/>
            </a:pPr>
            <a:r>
              <a:rPr lang="fr-FR" sz="2400" dirty="0" smtClean="0"/>
              <a:t>R </a:t>
            </a:r>
            <a:r>
              <a:rPr lang="fr-FR" sz="2400" dirty="0"/>
              <a:t>= </a:t>
            </a:r>
            <a:r>
              <a:rPr lang="fr-FR" sz="2400" dirty="0" smtClean="0"/>
              <a:t>4.</a:t>
            </a:r>
          </a:p>
          <a:p>
            <a:pPr lvl="1" algn="just">
              <a:lnSpc>
                <a:spcPct val="90000"/>
              </a:lnSpc>
              <a:defRPr/>
            </a:pPr>
            <a:r>
              <a:rPr lang="fr-FR" sz="2400" dirty="0" smtClean="0"/>
              <a:t>On </a:t>
            </a:r>
            <a:r>
              <a:rPr lang="fr-FR" sz="2400" dirty="0"/>
              <a:t>a donc que 4 échantillons </a:t>
            </a:r>
            <a:r>
              <a:rPr lang="fr-FR" sz="2400" dirty="0" smtClean="0"/>
              <a:t>possibles :</a:t>
            </a:r>
            <a:endParaRPr lang="fr-FR" sz="2400" dirty="0"/>
          </a:p>
          <a:p>
            <a:pPr lvl="3" algn="just">
              <a:lnSpc>
                <a:spcPct val="90000"/>
              </a:lnSpc>
              <a:defRPr/>
            </a:pPr>
            <a:r>
              <a:rPr lang="fr-FR" sz="2400" dirty="0"/>
              <a:t>1, 5, 9, …. </a:t>
            </a:r>
            <a:r>
              <a:rPr lang="fr-FR" sz="2400" dirty="0" smtClean="0"/>
              <a:t>397</a:t>
            </a:r>
            <a:endParaRPr lang="fr-FR" sz="2400" dirty="0"/>
          </a:p>
          <a:p>
            <a:pPr lvl="3" algn="just">
              <a:lnSpc>
                <a:spcPct val="90000"/>
              </a:lnSpc>
              <a:defRPr/>
            </a:pPr>
            <a:r>
              <a:rPr lang="fr-FR" sz="2400" dirty="0"/>
              <a:t>2, 6, 10, … 398</a:t>
            </a:r>
          </a:p>
          <a:p>
            <a:pPr lvl="3" algn="just">
              <a:lnSpc>
                <a:spcPct val="90000"/>
              </a:lnSpc>
              <a:defRPr/>
            </a:pPr>
            <a:r>
              <a:rPr lang="fr-FR" sz="2400" dirty="0"/>
              <a:t>3, 7, 11, ….399</a:t>
            </a:r>
          </a:p>
          <a:p>
            <a:pPr lvl="3" algn="just">
              <a:lnSpc>
                <a:spcPct val="90000"/>
              </a:lnSpc>
              <a:defRPr/>
            </a:pPr>
            <a:r>
              <a:rPr lang="fr-FR" sz="2400" dirty="0"/>
              <a:t>4, 8, 12, … 400</a:t>
            </a:r>
          </a:p>
          <a:p>
            <a:pPr lvl="1" algn="just">
              <a:lnSpc>
                <a:spcPct val="90000"/>
              </a:lnSpc>
              <a:defRPr/>
            </a:pPr>
            <a:r>
              <a:rPr lang="fr-FR" sz="2400" dirty="0"/>
              <a:t>Si la population est distribuée au hasard dans la base de sondage, un échantillonnage systématique donnera des résultats </a:t>
            </a:r>
            <a:r>
              <a:rPr lang="fr-FR" sz="2400" dirty="0" smtClean="0"/>
              <a:t>similaires </a:t>
            </a:r>
            <a:r>
              <a:rPr lang="fr-FR" sz="2400" dirty="0"/>
              <a:t>à ceux d</a:t>
            </a:r>
            <a:r>
              <a:rPr lang="ja-JP" altLang="fr-FR" sz="2400" dirty="0">
                <a:latin typeface="Arial"/>
              </a:rPr>
              <a:t>’</a:t>
            </a:r>
            <a:r>
              <a:rPr lang="fr-FR" sz="2400" dirty="0"/>
              <a:t>un échantillonnage aléatoire </a:t>
            </a:r>
            <a:r>
              <a:rPr lang="fr-FR" sz="2400" dirty="0" smtClean="0"/>
              <a:t>simple.</a:t>
            </a:r>
            <a:endParaRPr lang="fr-FR" sz="2400" dirty="0"/>
          </a:p>
          <a:p>
            <a:pPr lvl="1" algn="just">
              <a:lnSpc>
                <a:spcPct val="90000"/>
              </a:lnSpc>
              <a:defRPr/>
            </a:pPr>
            <a:r>
              <a:rPr lang="fr-FR" sz="2400" dirty="0"/>
              <a:t>Cette méthode est très utilisée dans les contrôles de </a:t>
            </a:r>
            <a:r>
              <a:rPr lang="fr-FR" sz="2400" dirty="0" smtClean="0"/>
              <a:t>qualité.</a:t>
            </a:r>
            <a:endParaRPr lang="fr-FR" sz="2400" dirty="0"/>
          </a:p>
        </p:txBody>
      </p:sp>
      <p:pic>
        <p:nvPicPr>
          <p:cNvPr id="3686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773238"/>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065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485801" y="-27384"/>
            <a:ext cx="6830615" cy="1295401"/>
          </a:xfrm>
        </p:spPr>
        <p:txBody>
          <a:bodyPr>
            <a:normAutofit/>
          </a:bodyPr>
          <a:lstStyle/>
          <a:p>
            <a:pPr>
              <a:defRPr/>
            </a:pPr>
            <a:r>
              <a:rPr lang="fr-FR" sz="2800" dirty="0"/>
              <a:t>L</a:t>
            </a:r>
            <a:r>
              <a:rPr lang="ja-JP" altLang="fr-FR" sz="2800" dirty="0">
                <a:latin typeface="Arial"/>
              </a:rPr>
              <a:t>’</a:t>
            </a:r>
            <a:r>
              <a:rPr lang="fr-FR" sz="2800" dirty="0"/>
              <a:t>échantillonnage avec une probabilité proportionnelle à la taille</a:t>
            </a:r>
          </a:p>
        </p:txBody>
      </p:sp>
      <p:sp>
        <p:nvSpPr>
          <p:cNvPr id="102403" name="Rectangle 3"/>
          <p:cNvSpPr>
            <a:spLocks noGrp="1" noChangeArrowheads="1"/>
          </p:cNvSpPr>
          <p:nvPr>
            <p:ph type="body" idx="1"/>
          </p:nvPr>
        </p:nvSpPr>
        <p:spPr>
          <a:xfrm>
            <a:off x="446088" y="2185689"/>
            <a:ext cx="8229600" cy="4411663"/>
          </a:xfrm>
        </p:spPr>
        <p:txBody>
          <a:bodyPr/>
          <a:lstStyle/>
          <a:p>
            <a:pPr algn="just">
              <a:defRPr/>
            </a:pPr>
            <a:r>
              <a:rPr lang="fr-FR" sz="2400" dirty="0"/>
              <a:t>Si la base de sondage renferme de </a:t>
            </a:r>
            <a:r>
              <a:rPr lang="fr-FR" sz="2400" dirty="0" smtClean="0"/>
              <a:t>l’information </a:t>
            </a:r>
            <a:r>
              <a:rPr lang="fr-FR" sz="2400" dirty="0"/>
              <a:t>sur la taille de chaque unité (comme le nombre de médecins d</a:t>
            </a:r>
            <a:r>
              <a:rPr lang="ja-JP" altLang="fr-FR" sz="2400" dirty="0"/>
              <a:t>’</a:t>
            </a:r>
            <a:r>
              <a:rPr lang="fr-FR" sz="2400" dirty="0"/>
              <a:t>un hôpital) et si la taille des ces unité varie, on peut utiliser cette information pour accroître </a:t>
            </a:r>
            <a:r>
              <a:rPr lang="fr-FR" sz="2400" dirty="0" smtClean="0"/>
              <a:t>l’efficacité </a:t>
            </a:r>
            <a:r>
              <a:rPr lang="fr-FR" sz="2400" dirty="0"/>
              <a:t>de </a:t>
            </a:r>
            <a:r>
              <a:rPr lang="fr-FR" sz="2400" dirty="0" smtClean="0"/>
              <a:t>l’échantillonnage.</a:t>
            </a:r>
          </a:p>
          <a:p>
            <a:pPr algn="just">
              <a:defRPr/>
            </a:pPr>
            <a:endParaRPr lang="fr-FR" sz="2400" dirty="0"/>
          </a:p>
          <a:p>
            <a:pPr algn="just">
              <a:defRPr/>
            </a:pPr>
            <a:r>
              <a:rPr lang="fr-FR" sz="2400" dirty="0"/>
              <a:t>Plus la taille de </a:t>
            </a:r>
            <a:r>
              <a:rPr lang="fr-FR" sz="2400" dirty="0" smtClean="0"/>
              <a:t>l’unité </a:t>
            </a:r>
            <a:r>
              <a:rPr lang="fr-FR" sz="2400" dirty="0"/>
              <a:t>est grande, plus sa chance d</a:t>
            </a:r>
            <a:r>
              <a:rPr lang="ja-JP" altLang="fr-FR" sz="2400" dirty="0"/>
              <a:t>’</a:t>
            </a:r>
            <a:r>
              <a:rPr lang="fr-FR" sz="2400" dirty="0"/>
              <a:t>être incluse dans </a:t>
            </a:r>
            <a:r>
              <a:rPr lang="fr-FR" sz="2400" dirty="0" smtClean="0"/>
              <a:t>l’échantillon </a:t>
            </a:r>
            <a:r>
              <a:rPr lang="fr-FR" sz="2400" dirty="0"/>
              <a:t>est élevée</a:t>
            </a:r>
          </a:p>
        </p:txBody>
      </p:sp>
    </p:spTree>
    <p:extLst>
      <p:ext uri="{BB962C8B-B14F-4D97-AF65-F5344CB8AC3E}">
        <p14:creationId xmlns:p14="http://schemas.microsoft.com/office/powerpoint/2010/main" val="40428627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464692" y="-27384"/>
            <a:ext cx="7643812" cy="1143000"/>
          </a:xfrm>
        </p:spPr>
        <p:txBody>
          <a:bodyPr/>
          <a:lstStyle/>
          <a:p>
            <a:pPr>
              <a:defRPr/>
            </a:pPr>
            <a:r>
              <a:rPr lang="fr-BE" sz="4000" dirty="0" smtClean="0"/>
              <a:t>Echantillon </a:t>
            </a:r>
            <a:r>
              <a:rPr lang="fr-BE" sz="4000" dirty="0"/>
              <a:t>aléatoire stratifié</a:t>
            </a:r>
            <a:endParaRPr lang="en-GB" sz="4000" dirty="0"/>
          </a:p>
        </p:txBody>
      </p:sp>
      <p:sp>
        <p:nvSpPr>
          <p:cNvPr id="121859" name="Rectangle 3"/>
          <p:cNvSpPr>
            <a:spLocks noGrp="1" noChangeArrowheads="1"/>
          </p:cNvSpPr>
          <p:nvPr>
            <p:ph type="body" idx="1"/>
          </p:nvPr>
        </p:nvSpPr>
        <p:spPr>
          <a:xfrm>
            <a:off x="374848" y="1743794"/>
            <a:ext cx="8229600" cy="4781550"/>
          </a:xfrm>
        </p:spPr>
        <p:txBody>
          <a:bodyPr/>
          <a:lstStyle/>
          <a:p>
            <a:pPr algn="just">
              <a:lnSpc>
                <a:spcPct val="90000"/>
              </a:lnSpc>
              <a:defRPr/>
            </a:pPr>
            <a:r>
              <a:rPr lang="fr-BE" sz="2400" i="1" dirty="0" smtClean="0"/>
              <a:t>Idée : </a:t>
            </a:r>
            <a:r>
              <a:rPr lang="fr-BE" sz="2400" dirty="0"/>
              <a:t>augmenter la quantité </a:t>
            </a:r>
            <a:r>
              <a:rPr lang="fr-BE" sz="2400" dirty="0" smtClean="0"/>
              <a:t>d</a:t>
            </a:r>
            <a:r>
              <a:rPr lang="fr-FR" sz="2400" dirty="0" smtClean="0">
                <a:latin typeface="Arial"/>
              </a:rPr>
              <a:t>’</a:t>
            </a:r>
            <a:r>
              <a:rPr lang="fr-BE" sz="2400" dirty="0" smtClean="0"/>
              <a:t>information </a:t>
            </a:r>
            <a:r>
              <a:rPr lang="fr-BE" sz="2400" dirty="0"/>
              <a:t>si la population peut être subdivisée en plusieurs strates (sous-populations) différenciées par rapport aux variables étudiées.</a:t>
            </a:r>
          </a:p>
          <a:p>
            <a:pPr algn="just">
              <a:lnSpc>
                <a:spcPct val="90000"/>
              </a:lnSpc>
              <a:defRPr/>
            </a:pPr>
            <a:endParaRPr lang="fr-BE" sz="2400" dirty="0" smtClean="0"/>
          </a:p>
          <a:p>
            <a:pPr algn="just">
              <a:lnSpc>
                <a:spcPct val="90000"/>
              </a:lnSpc>
              <a:defRPr/>
            </a:pPr>
            <a:r>
              <a:rPr lang="fr-BE" sz="2400" i="1" dirty="0" smtClean="0"/>
              <a:t>Principe</a:t>
            </a:r>
            <a:r>
              <a:rPr lang="fr-BE" sz="2400" dirty="0" smtClean="0"/>
              <a:t> </a:t>
            </a:r>
            <a:r>
              <a:rPr lang="fr-BE" sz="2400" dirty="0"/>
              <a:t>: prélever un échantillon aléatoire simple </a:t>
            </a:r>
            <a:r>
              <a:rPr lang="fr-BE" sz="2400" dirty="0" smtClean="0"/>
              <a:t>(par exemple) indépendamment </a:t>
            </a:r>
            <a:r>
              <a:rPr lang="fr-BE" sz="2400" dirty="0"/>
              <a:t>dans chaque strate</a:t>
            </a:r>
            <a:r>
              <a:rPr lang="fr-BE" sz="2400" dirty="0" smtClean="0"/>
              <a:t>.</a:t>
            </a:r>
          </a:p>
          <a:p>
            <a:pPr algn="just">
              <a:lnSpc>
                <a:spcPct val="90000"/>
              </a:lnSpc>
              <a:defRPr/>
            </a:pPr>
            <a:endParaRPr lang="fr-BE" sz="2400" dirty="0"/>
          </a:p>
          <a:p>
            <a:pPr algn="just">
              <a:lnSpc>
                <a:spcPct val="90000"/>
              </a:lnSpc>
              <a:defRPr/>
            </a:pPr>
            <a:r>
              <a:rPr lang="fr-BE" sz="2400" i="1" dirty="0"/>
              <a:t>Problème</a:t>
            </a:r>
            <a:r>
              <a:rPr lang="fr-BE" sz="2400" dirty="0"/>
              <a:t> : combien d</a:t>
            </a:r>
            <a:r>
              <a:rPr lang="ja-JP" altLang="fr-BE" sz="2400" dirty="0">
                <a:latin typeface="Arial"/>
              </a:rPr>
              <a:t>’</a:t>
            </a:r>
            <a:r>
              <a:rPr lang="fr-BE" sz="2400" dirty="0"/>
              <a:t>observations prélever dans chaque strate ?</a:t>
            </a:r>
            <a:endParaRPr lang="en-GB" sz="2400" dirty="0"/>
          </a:p>
        </p:txBody>
      </p:sp>
    </p:spTree>
    <p:extLst>
      <p:ext uri="{BB962C8B-B14F-4D97-AF65-F5344CB8AC3E}">
        <p14:creationId xmlns:p14="http://schemas.microsoft.com/office/powerpoint/2010/main" val="3395902768"/>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1547664" y="332656"/>
            <a:ext cx="8453437" cy="757237"/>
          </a:xfrm>
        </p:spPr>
        <p:txBody>
          <a:bodyPr/>
          <a:lstStyle/>
          <a:p>
            <a:r>
              <a:rPr lang="fr-CA">
                <a:latin typeface="Arial" charset="0"/>
                <a:ea typeface="ＭＳ Ｐゴシック" charset="0"/>
              </a:rPr>
              <a:t>L’échantillonnage stratifié</a:t>
            </a:r>
            <a:endParaRPr lang="fr-FR">
              <a:latin typeface="Arial" charset="0"/>
              <a:ea typeface="ＭＳ Ｐゴシック" charset="0"/>
            </a:endParaRPr>
          </a:p>
        </p:txBody>
      </p:sp>
      <p:sp>
        <p:nvSpPr>
          <p:cNvPr id="15366" name="Rectangle 6"/>
          <p:cNvSpPr>
            <a:spLocks noGrp="1" noChangeArrowheads="1"/>
          </p:cNvSpPr>
          <p:nvPr>
            <p:ph type="body" idx="1"/>
          </p:nvPr>
        </p:nvSpPr>
        <p:spPr>
          <a:xfrm>
            <a:off x="150813" y="1992313"/>
            <a:ext cx="8453437" cy="3957637"/>
          </a:xfrm>
        </p:spPr>
        <p:txBody>
          <a:bodyPr/>
          <a:lstStyle/>
          <a:p>
            <a:pPr algn="just"/>
            <a:r>
              <a:rPr lang="fr-CA" sz="2400" b="1">
                <a:latin typeface="Arial" charset="0"/>
                <a:ea typeface="ＭＳ Ｐゴシック" charset="0"/>
              </a:rPr>
              <a:t>Démarche de sélection :</a:t>
            </a:r>
          </a:p>
          <a:p>
            <a:pPr lvl="1" algn="just"/>
            <a:r>
              <a:rPr lang="fr-CA" sz="2400">
                <a:latin typeface="Arial" charset="0"/>
                <a:ea typeface="ＭＳ Ｐゴシック" charset="0"/>
              </a:rPr>
              <a:t>1. On subdivise la population en strates (groupes relativement homogènes) qui sont mutuellement exclusives.</a:t>
            </a:r>
          </a:p>
          <a:p>
            <a:pPr lvl="1" algn="just"/>
            <a:r>
              <a:rPr lang="fr-CA" sz="2400">
                <a:latin typeface="Arial" charset="0"/>
                <a:ea typeface="ＭＳ Ｐゴシック" charset="0"/>
              </a:rPr>
              <a:t>2. Proportionnellement à son importance dans la population, on calcule combien il faut d’individus au sein de l’échantillon pour représenter chaque strate.</a:t>
            </a:r>
          </a:p>
          <a:p>
            <a:pPr lvl="1" algn="just"/>
            <a:r>
              <a:rPr lang="fr-CA" sz="2400">
                <a:latin typeface="Arial" charset="0"/>
                <a:ea typeface="ＭＳ Ｐゴシック" charset="0"/>
              </a:rPr>
              <a:t>3. Dans chacune des strates, on choisit au hasard le nombre nécessaire d’individus.</a:t>
            </a:r>
          </a:p>
        </p:txBody>
      </p:sp>
      <p:pic>
        <p:nvPicPr>
          <p:cNvPr id="3993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075" y="998538"/>
            <a:ext cx="3810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232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567433" y="332656"/>
            <a:ext cx="7685087"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a:spcBef>
                <a:spcPct val="0"/>
              </a:spcBef>
              <a:buNone/>
              <a:defRPr sz="2600" b="1">
                <a:solidFill>
                  <a:srgbClr val="A8B50A"/>
                </a:solidFill>
                <a:latin typeface="+mj-lt"/>
                <a:ea typeface="+mj-ea"/>
                <a:cs typeface="+mj-cs"/>
              </a:defRPr>
            </a:lvl1pPr>
          </a:lstStyle>
          <a:p>
            <a:r>
              <a:rPr lang="fr-FR" dirty="0" smtClean="0"/>
              <a:t>Avant propos : les sondages…</a:t>
            </a:r>
            <a:endParaRPr lang="fr-FR" dirty="0"/>
          </a:p>
        </p:txBody>
      </p:sp>
      <p:pic>
        <p:nvPicPr>
          <p:cNvPr id="17411"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3062"/>
            <a:ext cx="4783138"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32707"/>
            <a:ext cx="39735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364163" y="4076700"/>
            <a:ext cx="3168650" cy="1016000"/>
          </a:xfrm>
          <a:prstGeom prst="rect">
            <a:avLst/>
          </a:prstGeom>
          <a:noFill/>
        </p:spPr>
        <p:txBody>
          <a:bodyPr>
            <a:spAutoFit/>
          </a:bodyPr>
          <a:lstStyle/>
          <a:p>
            <a:pPr algn="l">
              <a:defRPr/>
            </a:pPr>
            <a:r>
              <a:rPr lang="fr-FR" sz="2000" b="1" dirty="0">
                <a:solidFill>
                  <a:srgbClr val="000000"/>
                </a:solidFill>
                <a:latin typeface="+mn-lt"/>
              </a:rPr>
              <a:t>Que veulent dire les estimations lues dans la presse ?</a:t>
            </a:r>
          </a:p>
        </p:txBody>
      </p:sp>
    </p:spTree>
    <p:extLst>
      <p:ext uri="{BB962C8B-B14F-4D97-AF65-F5344CB8AC3E}">
        <p14:creationId xmlns:p14="http://schemas.microsoft.com/office/powerpoint/2010/main" val="13910877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19163" y="295498"/>
            <a:ext cx="8453437" cy="757238"/>
          </a:xfrm>
        </p:spPr>
        <p:txBody>
          <a:bodyPr/>
          <a:lstStyle/>
          <a:p>
            <a:r>
              <a:rPr lang="fr-CA" dirty="0">
                <a:latin typeface="Arial" charset="0"/>
                <a:ea typeface="ＭＳ Ｐゴシック" charset="0"/>
              </a:rPr>
              <a:t>L’échantillonnage stratifié</a:t>
            </a:r>
          </a:p>
        </p:txBody>
      </p:sp>
      <p:sp>
        <p:nvSpPr>
          <p:cNvPr id="105475" name="Rectangle 3"/>
          <p:cNvSpPr>
            <a:spLocks noGrp="1" noChangeArrowheads="1"/>
          </p:cNvSpPr>
          <p:nvPr>
            <p:ph type="body" idx="1"/>
          </p:nvPr>
        </p:nvSpPr>
        <p:spPr>
          <a:xfrm>
            <a:off x="-36512" y="1341438"/>
            <a:ext cx="8229600" cy="2449512"/>
          </a:xfrm>
        </p:spPr>
        <p:txBody>
          <a:bodyPr/>
          <a:lstStyle/>
          <a:p>
            <a:pPr marL="0" indent="0">
              <a:buNone/>
              <a:defRPr/>
            </a:pPr>
            <a:r>
              <a:rPr lang="fr-FR" sz="2400" dirty="0" smtClean="0"/>
              <a:t>Variables </a:t>
            </a:r>
            <a:r>
              <a:rPr lang="fr-FR" sz="2400" dirty="0"/>
              <a:t>de </a:t>
            </a:r>
            <a:r>
              <a:rPr lang="fr-FR" sz="2400" dirty="0" smtClean="0"/>
              <a:t>stratification :</a:t>
            </a:r>
          </a:p>
          <a:p>
            <a:pPr>
              <a:defRPr/>
            </a:pPr>
            <a:r>
              <a:rPr lang="fr-FR" sz="2400" dirty="0" smtClean="0"/>
              <a:t>Simples et faciles à observer,</a:t>
            </a:r>
          </a:p>
          <a:p>
            <a:pPr>
              <a:defRPr/>
            </a:pPr>
            <a:r>
              <a:rPr lang="fr-FR" sz="2400" dirty="0"/>
              <a:t>l</a:t>
            </a:r>
            <a:r>
              <a:rPr lang="fr-FR" sz="2400" dirty="0" smtClean="0"/>
              <a:t>iées au </a:t>
            </a:r>
            <a:r>
              <a:rPr lang="fr-FR" sz="2400" dirty="0"/>
              <a:t>thème de </a:t>
            </a:r>
            <a:r>
              <a:rPr lang="fr-FR" sz="2400" dirty="0" smtClean="0"/>
              <a:t>l</a:t>
            </a:r>
            <a:r>
              <a:rPr lang="ja-JP" altLang="fr-FR" sz="2400" dirty="0" smtClean="0"/>
              <a:t>’</a:t>
            </a:r>
            <a:r>
              <a:rPr lang="fr-FR" sz="2400" dirty="0" smtClean="0"/>
              <a:t>enquête.</a:t>
            </a:r>
          </a:p>
        </p:txBody>
      </p:sp>
      <p:sp>
        <p:nvSpPr>
          <p:cNvPr id="4" name="Rectangle 3"/>
          <p:cNvSpPr txBox="1">
            <a:spLocks noChangeArrowheads="1"/>
          </p:cNvSpPr>
          <p:nvPr/>
        </p:nvSpPr>
        <p:spPr bwMode="auto">
          <a:xfrm>
            <a:off x="-36513" y="3644900"/>
            <a:ext cx="8229601" cy="244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000" tIns="46800" rIns="90000" bIns="46800"/>
          <a:lstStyle>
            <a:lvl1pPr marL="342900" indent="-342900" algn="l" defTabSz="449263" rtl="0" eaLnBrk="0" fontAlgn="base" hangingPunct="0">
              <a:lnSpc>
                <a:spcPct val="120000"/>
              </a:lnSpc>
              <a:spcBef>
                <a:spcPts val="688"/>
              </a:spcBef>
              <a:spcAft>
                <a:spcPct val="0"/>
              </a:spcAft>
              <a:buClr>
                <a:srgbClr val="000000"/>
              </a:buClr>
              <a:buSzPct val="100000"/>
              <a:buFont typeface="Times New Roman" charset="0"/>
              <a:defRPr sz="2200">
                <a:solidFill>
                  <a:srgbClr val="000000"/>
                </a:solidFill>
                <a:latin typeface="+mn-lt"/>
                <a:ea typeface="+mn-ea"/>
                <a:cs typeface="+mn-cs"/>
              </a:defRPr>
            </a:lvl1pPr>
            <a:lvl2pPr marL="742950" indent="-285750" algn="l" defTabSz="449263" rtl="0" eaLnBrk="0" fontAlgn="base" hangingPunct="0">
              <a:lnSpc>
                <a:spcPct val="120000"/>
              </a:lnSpc>
              <a:spcBef>
                <a:spcPts val="625"/>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49263" rtl="0" eaLnBrk="0" fontAlgn="base" hangingPunct="0">
              <a:lnSpc>
                <a:spcPct val="120000"/>
              </a:lnSpc>
              <a:spcBef>
                <a:spcPts val="438"/>
              </a:spcBef>
              <a:spcAft>
                <a:spcPct val="0"/>
              </a:spcAft>
              <a:buClr>
                <a:srgbClr val="000000"/>
              </a:buClr>
              <a:buSzPct val="100000"/>
              <a:buFont typeface="Times New Roman" charset="0"/>
              <a:defRPr sz="14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Times New Roman" charset="0"/>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Times New Roman" charset="0"/>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Times New Roman" charset="0"/>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Times New Roman" charset="0"/>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Times New Roman" charset="0"/>
                <a:ea typeface="+mn-ea"/>
                <a:cs typeface="+mn-cs"/>
              </a:defRPr>
            </a:lvl9pPr>
          </a:lstStyle>
          <a:p>
            <a:pPr>
              <a:lnSpc>
                <a:spcPct val="90000"/>
              </a:lnSpc>
              <a:defRPr/>
            </a:pPr>
            <a:r>
              <a:rPr lang="fr-BE" sz="2400" dirty="0" smtClean="0"/>
              <a:t>Exemples </a:t>
            </a:r>
            <a:r>
              <a:rPr lang="fr-BE" sz="2400" dirty="0"/>
              <a:t>:</a:t>
            </a:r>
          </a:p>
          <a:p>
            <a:pPr lvl="1">
              <a:lnSpc>
                <a:spcPct val="90000"/>
              </a:lnSpc>
              <a:defRPr/>
            </a:pPr>
            <a:r>
              <a:rPr lang="fr-BE" dirty="0"/>
              <a:t>Niveaux de revenus,</a:t>
            </a:r>
          </a:p>
          <a:p>
            <a:pPr lvl="1">
              <a:lnSpc>
                <a:spcPct val="90000"/>
              </a:lnSpc>
              <a:defRPr/>
            </a:pPr>
            <a:r>
              <a:rPr lang="fr-BE" dirty="0"/>
              <a:t>Catégories socio-professionnelles,</a:t>
            </a:r>
          </a:p>
          <a:p>
            <a:pPr lvl="1">
              <a:lnSpc>
                <a:spcPct val="90000"/>
              </a:lnSpc>
              <a:defRPr/>
            </a:pPr>
            <a:r>
              <a:rPr lang="fr-BE" dirty="0"/>
              <a:t>Classes d</a:t>
            </a:r>
            <a:r>
              <a:rPr lang="ja-JP" altLang="fr-BE" dirty="0"/>
              <a:t>’</a:t>
            </a:r>
            <a:r>
              <a:rPr lang="fr-BE" dirty="0"/>
              <a:t>âge,</a:t>
            </a:r>
          </a:p>
          <a:p>
            <a:pPr lvl="1">
              <a:lnSpc>
                <a:spcPct val="90000"/>
              </a:lnSpc>
              <a:defRPr/>
            </a:pPr>
            <a:r>
              <a:rPr lang="fr-BE" dirty="0"/>
              <a:t>Localisation géographique, …</a:t>
            </a:r>
          </a:p>
          <a:p>
            <a:pPr>
              <a:defRPr/>
            </a:pPr>
            <a:endParaRPr lang="fr-FR" dirty="0" smtClean="0"/>
          </a:p>
          <a:p>
            <a:pPr>
              <a:defRPr/>
            </a:pPr>
            <a:r>
              <a:rPr lang="fr-FR" dirty="0"/>
              <a:t>	</a:t>
            </a:r>
            <a:endParaRPr lang="fr-FR" dirty="0" smtClean="0"/>
          </a:p>
        </p:txBody>
      </p:sp>
      <p:pic>
        <p:nvPicPr>
          <p:cNvPr id="4096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52736"/>
            <a:ext cx="4537070" cy="52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4431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1547664" y="332656"/>
            <a:ext cx="8453437" cy="757238"/>
          </a:xfrm>
        </p:spPr>
        <p:txBody>
          <a:bodyPr/>
          <a:lstStyle/>
          <a:p>
            <a:pPr>
              <a:defRPr/>
            </a:pPr>
            <a:r>
              <a:rPr lang="fr-CA" dirty="0" smtClean="0">
                <a:latin typeface="Arial" charset="0"/>
                <a:ea typeface="ＭＳ Ｐゴシック" charset="0"/>
              </a:rPr>
              <a:t>Quelques exemples</a:t>
            </a:r>
            <a:endParaRPr lang="fr-FR" dirty="0">
              <a:latin typeface="Arial" charset="0"/>
              <a:ea typeface="ＭＳ Ｐゴシック" charset="0"/>
            </a:endParaRPr>
          </a:p>
        </p:txBody>
      </p:sp>
      <p:sp>
        <p:nvSpPr>
          <p:cNvPr id="16390" name="Rectangle 6"/>
          <p:cNvSpPr>
            <a:spLocks noGrp="1" noChangeArrowheads="1"/>
          </p:cNvSpPr>
          <p:nvPr>
            <p:ph type="body" idx="1"/>
          </p:nvPr>
        </p:nvSpPr>
        <p:spPr>
          <a:xfrm>
            <a:off x="251520" y="1844824"/>
            <a:ext cx="8453438" cy="3957638"/>
          </a:xfrm>
        </p:spPr>
        <p:txBody>
          <a:bodyPr>
            <a:normAutofit fontScale="85000" lnSpcReduction="20000"/>
          </a:bodyPr>
          <a:lstStyle/>
          <a:p>
            <a:pPr algn="just">
              <a:lnSpc>
                <a:spcPct val="100000"/>
              </a:lnSpc>
              <a:buFont typeface="Arial"/>
              <a:buChar char="•"/>
              <a:defRPr/>
            </a:pPr>
            <a:r>
              <a:rPr lang="fr-FR" sz="2000" dirty="0" smtClean="0"/>
              <a:t> </a:t>
            </a:r>
            <a:r>
              <a:rPr lang="fr-FR" sz="2400" dirty="0" smtClean="0"/>
              <a:t>Les </a:t>
            </a:r>
            <a:r>
              <a:rPr lang="fr-FR" sz="2400" dirty="0"/>
              <a:t>échantillons de ménages ou d’individus, dans les</a:t>
            </a:r>
          </a:p>
          <a:p>
            <a:pPr algn="just">
              <a:lnSpc>
                <a:spcPct val="100000"/>
              </a:lnSpc>
              <a:defRPr/>
            </a:pPr>
            <a:r>
              <a:rPr lang="fr-FR" sz="2400" dirty="0"/>
              <a:t>enquêtes usuelles, sont stratifiés par région croisée par</a:t>
            </a:r>
          </a:p>
          <a:p>
            <a:pPr algn="just">
              <a:lnSpc>
                <a:spcPct val="100000"/>
              </a:lnSpc>
              <a:defRPr/>
            </a:pPr>
            <a:r>
              <a:rPr lang="fr-FR" sz="2400" dirty="0"/>
              <a:t>type d’habitat (taille des communes)</a:t>
            </a:r>
            <a:r>
              <a:rPr lang="fr-FR" sz="2400" dirty="0" smtClean="0"/>
              <a:t>.</a:t>
            </a:r>
          </a:p>
          <a:p>
            <a:pPr algn="just">
              <a:lnSpc>
                <a:spcPct val="100000"/>
              </a:lnSpc>
              <a:defRPr/>
            </a:pPr>
            <a:endParaRPr lang="fr-FR" sz="2400" dirty="0" smtClean="0"/>
          </a:p>
          <a:p>
            <a:pPr algn="just">
              <a:lnSpc>
                <a:spcPct val="100000"/>
              </a:lnSpc>
              <a:buFont typeface="Arial"/>
              <a:buChar char="•"/>
              <a:defRPr/>
            </a:pPr>
            <a:r>
              <a:rPr lang="fr-FR" sz="2400" dirty="0" smtClean="0"/>
              <a:t>Les </a:t>
            </a:r>
            <a:r>
              <a:rPr lang="fr-FR" sz="2400" dirty="0"/>
              <a:t>échantillons d’entreprises sont stratifiés par secteur et</a:t>
            </a:r>
          </a:p>
          <a:p>
            <a:pPr algn="just">
              <a:lnSpc>
                <a:spcPct val="100000"/>
              </a:lnSpc>
              <a:defRPr/>
            </a:pPr>
            <a:r>
              <a:rPr lang="fr-FR" sz="2400" dirty="0"/>
              <a:t>par </a:t>
            </a:r>
            <a:r>
              <a:rPr lang="fr-FR" sz="2400" dirty="0" smtClean="0"/>
              <a:t>taille</a:t>
            </a:r>
            <a:r>
              <a:rPr lang="fr-FR" sz="2400" dirty="0"/>
              <a:t> </a:t>
            </a:r>
            <a:r>
              <a:rPr lang="fr-FR" sz="2400" dirty="0" smtClean="0"/>
              <a:t>(effectifs </a:t>
            </a:r>
            <a:r>
              <a:rPr lang="fr-FR" sz="2400" dirty="0"/>
              <a:t>salariés ou chiffre </a:t>
            </a:r>
            <a:r>
              <a:rPr lang="fr-FR" sz="2400" dirty="0" smtClean="0"/>
              <a:t>d’affaires).</a:t>
            </a:r>
            <a:endParaRPr lang="fr-FR" sz="2400" dirty="0"/>
          </a:p>
          <a:p>
            <a:pPr algn="just">
              <a:lnSpc>
                <a:spcPct val="100000"/>
              </a:lnSpc>
              <a:defRPr/>
            </a:pPr>
            <a:r>
              <a:rPr lang="fr-FR" sz="2400" dirty="0"/>
              <a:t> Les échantillons d’exploitations agricoles sont stratifiés par</a:t>
            </a:r>
          </a:p>
          <a:p>
            <a:pPr algn="just">
              <a:lnSpc>
                <a:spcPct val="100000"/>
              </a:lnSpc>
              <a:defRPr/>
            </a:pPr>
            <a:r>
              <a:rPr lang="fr-FR" sz="2400" dirty="0"/>
              <a:t>tranches de surface</a:t>
            </a:r>
            <a:r>
              <a:rPr lang="fr-FR" sz="2400" dirty="0" smtClean="0"/>
              <a:t>.</a:t>
            </a:r>
          </a:p>
          <a:p>
            <a:pPr algn="just">
              <a:lnSpc>
                <a:spcPct val="100000"/>
              </a:lnSpc>
              <a:defRPr/>
            </a:pPr>
            <a:endParaRPr lang="fr-FR" sz="2000" dirty="0"/>
          </a:p>
          <a:p>
            <a:pPr algn="just">
              <a:lnSpc>
                <a:spcPct val="100000"/>
              </a:lnSpc>
              <a:buFont typeface="Arial"/>
              <a:buChar char="•"/>
              <a:defRPr/>
            </a:pPr>
            <a:r>
              <a:rPr lang="fr-FR" sz="2000" dirty="0"/>
              <a:t> </a:t>
            </a:r>
            <a:r>
              <a:rPr lang="fr-FR" sz="2400" dirty="0"/>
              <a:t>Les échantillons de jeunes sortis de l’enseignement</a:t>
            </a:r>
          </a:p>
          <a:p>
            <a:pPr algn="just">
              <a:lnSpc>
                <a:spcPct val="100000"/>
              </a:lnSpc>
              <a:defRPr/>
            </a:pPr>
            <a:r>
              <a:rPr lang="fr-FR" sz="2400" dirty="0"/>
              <a:t>supérieur sont stratifiés par discipline,</a:t>
            </a:r>
          </a:p>
          <a:p>
            <a:pPr algn="just">
              <a:lnSpc>
                <a:spcPct val="100000"/>
              </a:lnSpc>
              <a:defRPr/>
            </a:pPr>
            <a:r>
              <a:rPr lang="fr-FR" sz="2400" dirty="0"/>
              <a:t> etc...</a:t>
            </a:r>
            <a:endParaRPr lang="fr-CA" sz="2400" dirty="0"/>
          </a:p>
        </p:txBody>
      </p:sp>
    </p:spTree>
    <p:extLst>
      <p:ext uri="{BB962C8B-B14F-4D97-AF65-F5344CB8AC3E}">
        <p14:creationId xmlns:p14="http://schemas.microsoft.com/office/powerpoint/2010/main" val="17602749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1447155" y="367506"/>
            <a:ext cx="8453437" cy="757238"/>
          </a:xfrm>
        </p:spPr>
        <p:txBody>
          <a:bodyPr/>
          <a:lstStyle/>
          <a:p>
            <a:r>
              <a:rPr lang="fr-CA" dirty="0">
                <a:latin typeface="Arial" charset="0"/>
                <a:ea typeface="ＭＳ Ｐゴシック" charset="0"/>
              </a:rPr>
              <a:t>L’échantillonnage stratifié</a:t>
            </a:r>
            <a:endParaRPr lang="fr-FR" dirty="0">
              <a:latin typeface="Arial" charset="0"/>
              <a:ea typeface="ＭＳ Ｐゴシック" charset="0"/>
            </a:endParaRPr>
          </a:p>
        </p:txBody>
      </p:sp>
      <p:sp>
        <p:nvSpPr>
          <p:cNvPr id="16390" name="Rectangle 6"/>
          <p:cNvSpPr>
            <a:spLocks noGrp="1" noChangeArrowheads="1"/>
          </p:cNvSpPr>
          <p:nvPr>
            <p:ph type="body" idx="1"/>
          </p:nvPr>
        </p:nvSpPr>
        <p:spPr>
          <a:xfrm>
            <a:off x="395288" y="1631602"/>
            <a:ext cx="8453437" cy="3957638"/>
          </a:xfrm>
        </p:spPr>
        <p:txBody>
          <a:bodyPr>
            <a:normAutofit fontScale="92500" lnSpcReduction="10000"/>
          </a:bodyPr>
          <a:lstStyle/>
          <a:p>
            <a:pPr algn="just">
              <a:lnSpc>
                <a:spcPct val="90000"/>
              </a:lnSpc>
              <a:defRPr/>
            </a:pPr>
            <a:r>
              <a:rPr lang="fr-CA" sz="2400" b="1" u="sng" dirty="0"/>
              <a:t>Avantages </a:t>
            </a:r>
            <a:r>
              <a:rPr lang="fr-CA" sz="2400" b="1" u="sng" dirty="0" smtClean="0"/>
              <a:t>:</a:t>
            </a:r>
          </a:p>
          <a:p>
            <a:pPr marL="0" indent="0" algn="just">
              <a:lnSpc>
                <a:spcPct val="90000"/>
              </a:lnSpc>
              <a:buNone/>
              <a:defRPr/>
            </a:pPr>
            <a:r>
              <a:rPr lang="fr-CA" sz="2400" dirty="0" smtClean="0"/>
              <a:t> </a:t>
            </a:r>
            <a:endParaRPr lang="fr-CA" sz="2400" dirty="0" smtClean="0"/>
          </a:p>
          <a:p>
            <a:pPr algn="just">
              <a:lnSpc>
                <a:spcPct val="90000"/>
              </a:lnSpc>
              <a:defRPr/>
            </a:pPr>
            <a:r>
              <a:rPr lang="fr-CA" sz="2400" dirty="0"/>
              <a:t>	</a:t>
            </a:r>
            <a:r>
              <a:rPr lang="fr-CA" sz="2400" dirty="0" smtClean="0"/>
              <a:t>On s’assure </a:t>
            </a:r>
            <a:r>
              <a:rPr lang="fr-CA" sz="2400" dirty="0"/>
              <a:t>de la présence proportionnelle de tous les divers sous-groupes composant la population</a:t>
            </a:r>
            <a:r>
              <a:rPr lang="fr-CA" sz="2400" dirty="0" smtClean="0"/>
              <a:t>.</a:t>
            </a:r>
          </a:p>
          <a:p>
            <a:pPr algn="just">
              <a:lnSpc>
                <a:spcPct val="90000"/>
              </a:lnSpc>
              <a:defRPr/>
            </a:pPr>
            <a:r>
              <a:rPr lang="fr-CA" sz="2400" dirty="0"/>
              <a:t>	</a:t>
            </a:r>
            <a:r>
              <a:rPr lang="fr-CA" sz="2400" dirty="0" smtClean="0"/>
              <a:t>Les sous-populations sont plus homogènes que la population elle-même.</a:t>
            </a:r>
          </a:p>
          <a:p>
            <a:pPr algn="just">
              <a:lnSpc>
                <a:spcPct val="90000"/>
              </a:lnSpc>
              <a:defRPr/>
            </a:pPr>
            <a:r>
              <a:rPr lang="fr-CA" sz="2400" dirty="0"/>
              <a:t>	</a:t>
            </a:r>
            <a:r>
              <a:rPr lang="fr-CA" sz="2400" dirty="0" smtClean="0"/>
              <a:t>On utilise une information auxiliaire dans une enquête pour améliorer la précision de l’estimation.</a:t>
            </a:r>
            <a:endParaRPr lang="fr-CA" sz="2400" dirty="0"/>
          </a:p>
          <a:p>
            <a:pPr algn="just">
              <a:lnSpc>
                <a:spcPct val="90000"/>
              </a:lnSpc>
              <a:defRPr/>
            </a:pPr>
            <a:endParaRPr lang="fr-CA" sz="2400" dirty="0"/>
          </a:p>
          <a:p>
            <a:pPr algn="just">
              <a:lnSpc>
                <a:spcPct val="90000"/>
              </a:lnSpc>
              <a:defRPr/>
            </a:pPr>
            <a:r>
              <a:rPr lang="fr-CA" sz="2400" b="1" u="sng" dirty="0"/>
              <a:t>Désavantages :</a:t>
            </a:r>
            <a:r>
              <a:rPr lang="fr-CA" sz="2400" dirty="0"/>
              <a:t> La méthode suppose l’existence d’une liste de la population. Il faut aussi connaître comment cette population se répartit selon certaines strates.</a:t>
            </a:r>
          </a:p>
          <a:p>
            <a:pPr algn="just">
              <a:lnSpc>
                <a:spcPct val="90000"/>
              </a:lnSpc>
              <a:defRPr/>
            </a:pPr>
            <a:endParaRPr lang="fr-CA" sz="2000" dirty="0"/>
          </a:p>
        </p:txBody>
      </p:sp>
    </p:spTree>
    <p:extLst>
      <p:ext uri="{BB962C8B-B14F-4D97-AF65-F5344CB8AC3E}">
        <p14:creationId xmlns:p14="http://schemas.microsoft.com/office/powerpoint/2010/main" val="13923924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1475656" y="332656"/>
            <a:ext cx="8453437" cy="757238"/>
          </a:xfrm>
        </p:spPr>
        <p:txBody>
          <a:bodyPr/>
          <a:lstStyle/>
          <a:p>
            <a:r>
              <a:rPr lang="fr-CA" dirty="0">
                <a:latin typeface="Arial" charset="0"/>
                <a:ea typeface="ＭＳ Ｐゴシック" charset="0"/>
              </a:rPr>
              <a:t>L’échantillonnage stratifié : formules de base</a:t>
            </a:r>
            <a:endParaRPr lang="fr-FR" dirty="0">
              <a:latin typeface="Arial" charset="0"/>
              <a:ea typeface="ＭＳ Ｐゴシック" charset="0"/>
            </a:endParaRPr>
          </a:p>
        </p:txBody>
      </p:sp>
      <p:sp>
        <p:nvSpPr>
          <p:cNvPr id="3" name="ZoneTexte 2"/>
          <p:cNvSpPr txBox="1"/>
          <p:nvPr/>
        </p:nvSpPr>
        <p:spPr>
          <a:xfrm>
            <a:off x="323850" y="1395413"/>
            <a:ext cx="8208963" cy="5202237"/>
          </a:xfrm>
          <a:prstGeom prst="rect">
            <a:avLst/>
          </a:prstGeom>
          <a:noFill/>
        </p:spPr>
        <p:txBody>
          <a:bodyPr>
            <a:spAutoFit/>
          </a:bodyPr>
          <a:lstStyle/>
          <a:p>
            <a:pPr marL="285750" indent="-285750" algn="l">
              <a:buFont typeface="Arial"/>
              <a:buChar char="•"/>
              <a:defRPr/>
            </a:pPr>
            <a:r>
              <a:rPr lang="fr-FR" sz="2800" dirty="0">
                <a:solidFill>
                  <a:srgbClr val="000000"/>
                </a:solidFill>
                <a:latin typeface="+mn-lt"/>
              </a:rPr>
              <a:t>On note                           les effectifs des strates telles que</a:t>
            </a:r>
          </a:p>
          <a:p>
            <a:pPr marL="285750" indent="-285750" algn="l">
              <a:buFont typeface="Arial"/>
              <a:buChar char="•"/>
              <a:defRPr/>
            </a:pPr>
            <a:endParaRPr lang="fr-FR" sz="2400" dirty="0">
              <a:solidFill>
                <a:srgbClr val="000000"/>
              </a:solidFill>
              <a:latin typeface="+mn-lt"/>
            </a:endParaRPr>
          </a:p>
          <a:p>
            <a:pPr algn="l">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r>
              <a:rPr lang="fr-FR" sz="2800" dirty="0">
                <a:solidFill>
                  <a:srgbClr val="000000"/>
                </a:solidFill>
                <a:latin typeface="+mn-lt"/>
              </a:rPr>
              <a:t>La moyenne des moyennes de strates pondérée par les effectifs redonne la moyenne générale de la population : </a:t>
            </a: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p:txBody>
      </p:sp>
      <p:graphicFrame>
        <p:nvGraphicFramePr>
          <p:cNvPr id="7" name="Object 6"/>
          <p:cNvGraphicFramePr>
            <a:graphicFrameLocks noChangeAspect="1"/>
          </p:cNvGraphicFramePr>
          <p:nvPr/>
        </p:nvGraphicFramePr>
        <p:xfrm>
          <a:off x="2262188" y="1549400"/>
          <a:ext cx="2093912" cy="366713"/>
        </p:xfrm>
        <a:graphic>
          <a:graphicData uri="http://schemas.openxmlformats.org/presentationml/2006/ole">
            <mc:AlternateContent xmlns:mc="http://schemas.openxmlformats.org/markup-compatibility/2006">
              <mc:Choice xmlns:v="urn:schemas-microsoft-com:vml" Requires="v">
                <p:oleObj spid="_x0000_s38931" name="Équation" r:id="rId3" imgW="1231900" imgH="215900" progId="Equation.3">
                  <p:embed/>
                </p:oleObj>
              </mc:Choice>
              <mc:Fallback>
                <p:oleObj name="Équation" r:id="rId3" imgW="12319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188" y="1549400"/>
                        <a:ext cx="209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nvGraphicFramePr>
        <p:xfrm>
          <a:off x="3635375" y="2198688"/>
          <a:ext cx="1152525" cy="798512"/>
        </p:xfrm>
        <a:graphic>
          <a:graphicData uri="http://schemas.openxmlformats.org/presentationml/2006/ole">
            <mc:AlternateContent xmlns:mc="http://schemas.openxmlformats.org/markup-compatibility/2006">
              <mc:Choice xmlns:v="urn:schemas-microsoft-com:vml" Requires="v">
                <p:oleObj spid="_x0000_s38932" name="Équation" r:id="rId5" imgW="660400" imgH="457200" progId="Equation.3">
                  <p:embed/>
                </p:oleObj>
              </mc:Choice>
              <mc:Fallback>
                <p:oleObj name="Équation" r:id="rId5" imgW="660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198688"/>
                        <a:ext cx="11525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nvGraphicFramePr>
        <p:xfrm>
          <a:off x="3595688" y="4941888"/>
          <a:ext cx="1408112" cy="790575"/>
        </p:xfrm>
        <a:graphic>
          <a:graphicData uri="http://schemas.openxmlformats.org/presentationml/2006/ole">
            <mc:AlternateContent xmlns:mc="http://schemas.openxmlformats.org/markup-compatibility/2006">
              <mc:Choice xmlns:v="urn:schemas-microsoft-com:vml" Requires="v">
                <p:oleObj spid="_x0000_s38933" name="Équation" r:id="rId7" imgW="812800" imgH="457200" progId="Equation.3">
                  <p:embed/>
                </p:oleObj>
              </mc:Choice>
              <mc:Fallback>
                <p:oleObj name="Équation" r:id="rId7" imgW="812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688" y="4941888"/>
                        <a:ext cx="1408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751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1447155" y="332656"/>
            <a:ext cx="8453437" cy="757238"/>
          </a:xfrm>
        </p:spPr>
        <p:txBody>
          <a:bodyPr/>
          <a:lstStyle/>
          <a:p>
            <a:r>
              <a:rPr lang="fr-CA" dirty="0">
                <a:latin typeface="Arial" charset="0"/>
                <a:ea typeface="ＭＳ Ｐゴシック" charset="0"/>
              </a:rPr>
              <a:t>L’échantillonnage stratifié : variance</a:t>
            </a:r>
            <a:endParaRPr lang="fr-FR" dirty="0">
              <a:latin typeface="Arial" charset="0"/>
              <a:ea typeface="ＭＳ Ｐゴシック" charset="0"/>
            </a:endParaRPr>
          </a:p>
        </p:txBody>
      </p:sp>
      <p:sp>
        <p:nvSpPr>
          <p:cNvPr id="3" name="ZoneTexte 2"/>
          <p:cNvSpPr txBox="1"/>
          <p:nvPr/>
        </p:nvSpPr>
        <p:spPr>
          <a:xfrm>
            <a:off x="323850" y="1268413"/>
            <a:ext cx="7488238" cy="4770437"/>
          </a:xfrm>
          <a:prstGeom prst="rect">
            <a:avLst/>
          </a:prstGeom>
          <a:noFill/>
        </p:spPr>
        <p:txBody>
          <a:bodyPr>
            <a:spAutoFit/>
          </a:bodyPr>
          <a:lstStyle/>
          <a:p>
            <a:pPr marL="285750" indent="-285750" algn="l">
              <a:buFont typeface="Arial"/>
              <a:buChar char="•"/>
              <a:defRPr/>
            </a:pPr>
            <a:r>
              <a:rPr lang="fr-FR" sz="2800" dirty="0">
                <a:solidFill>
                  <a:srgbClr val="000000"/>
                </a:solidFill>
                <a:latin typeface="+mn-lt"/>
              </a:rPr>
              <a:t>On note                           les variances des strates.</a:t>
            </a:r>
          </a:p>
          <a:p>
            <a:pPr marL="285750" indent="-285750" algn="l">
              <a:buFont typeface="Arial"/>
              <a:buChar char="•"/>
              <a:defRPr/>
            </a:pPr>
            <a:endParaRPr lang="fr-FR" sz="2400" dirty="0">
              <a:solidFill>
                <a:srgbClr val="000000"/>
              </a:solidFill>
              <a:latin typeface="+mn-lt"/>
            </a:endParaRPr>
          </a:p>
          <a:p>
            <a:pPr algn="l">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r>
              <a:rPr lang="fr-FR" sz="2800" dirty="0">
                <a:solidFill>
                  <a:srgbClr val="000000"/>
                </a:solidFill>
                <a:latin typeface="+mn-lt"/>
              </a:rPr>
              <a:t>On retrouve ensuite la variance générale de la population : </a:t>
            </a: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a:p>
            <a:pPr marL="285750" indent="-285750" algn="l">
              <a:buFont typeface="Arial"/>
              <a:buChar char="•"/>
              <a:defRPr/>
            </a:pPr>
            <a:endParaRPr lang="fr-FR" sz="2400" dirty="0">
              <a:solidFill>
                <a:srgbClr val="000000"/>
              </a:solidFill>
              <a:latin typeface="+mn-lt"/>
            </a:endParaRPr>
          </a:p>
        </p:txBody>
      </p:sp>
      <p:graphicFrame>
        <p:nvGraphicFramePr>
          <p:cNvPr id="7" name="Object 6"/>
          <p:cNvGraphicFramePr>
            <a:graphicFrameLocks noChangeAspect="1"/>
          </p:cNvGraphicFramePr>
          <p:nvPr/>
        </p:nvGraphicFramePr>
        <p:xfrm>
          <a:off x="2284413" y="1385888"/>
          <a:ext cx="2049462" cy="409575"/>
        </p:xfrm>
        <a:graphic>
          <a:graphicData uri="http://schemas.openxmlformats.org/presentationml/2006/ole">
            <mc:AlternateContent xmlns:mc="http://schemas.openxmlformats.org/markup-compatibility/2006">
              <mc:Choice xmlns:v="urn:schemas-microsoft-com:vml" Requires="v">
                <p:oleObj spid="_x0000_s39949" name="Équation" r:id="rId3" imgW="1206500" imgH="241300" progId="Equation.3">
                  <p:embed/>
                </p:oleObj>
              </mc:Choice>
              <mc:Fallback>
                <p:oleObj name="Équation" r:id="rId3" imgW="1206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3" y="1385888"/>
                        <a:ext cx="20494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nvGraphicFramePr>
        <p:xfrm>
          <a:off x="2111375" y="4438650"/>
          <a:ext cx="4378325" cy="790575"/>
        </p:xfrm>
        <a:graphic>
          <a:graphicData uri="http://schemas.openxmlformats.org/presentationml/2006/ole">
            <mc:AlternateContent xmlns:mc="http://schemas.openxmlformats.org/markup-compatibility/2006">
              <mc:Choice xmlns:v="urn:schemas-microsoft-com:vml" Requires="v">
                <p:oleObj spid="_x0000_s39950" name="Équation" r:id="rId5" imgW="2527300" imgH="457200" progId="Equation.3">
                  <p:embed/>
                </p:oleObj>
              </mc:Choice>
              <mc:Fallback>
                <p:oleObj name="Équation" r:id="rId5" imgW="2527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375" y="4438650"/>
                        <a:ext cx="4378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890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fr-CA" sz="3800">
                <a:latin typeface="Arial" charset="0"/>
                <a:ea typeface="ＭＳ Ｐゴシック" charset="0"/>
              </a:rPr>
              <a:t>L’échantillonnage stratifié</a:t>
            </a:r>
          </a:p>
        </p:txBody>
      </p:sp>
      <p:sp>
        <p:nvSpPr>
          <p:cNvPr id="135171" name="Rectangle 3"/>
          <p:cNvSpPr>
            <a:spLocks noGrp="1" noChangeArrowheads="1"/>
          </p:cNvSpPr>
          <p:nvPr>
            <p:ph type="body" idx="1"/>
          </p:nvPr>
        </p:nvSpPr>
        <p:spPr/>
        <p:txBody>
          <a:bodyPr/>
          <a:lstStyle/>
          <a:p>
            <a:pPr>
              <a:defRPr/>
            </a:pPr>
            <a:r>
              <a:rPr lang="fr-FR" sz="2900" dirty="0"/>
              <a:t>La variance totale est la somme de la variance </a:t>
            </a:r>
            <a:r>
              <a:rPr lang="fr-FR" sz="2900" dirty="0" err="1" smtClean="0"/>
              <a:t>intrastrate</a:t>
            </a:r>
            <a:r>
              <a:rPr lang="fr-FR" sz="2900" dirty="0" smtClean="0"/>
              <a:t>        </a:t>
            </a:r>
            <a:r>
              <a:rPr lang="fr-FR" sz="2900" dirty="0"/>
              <a:t>et de la variance </a:t>
            </a:r>
            <a:r>
              <a:rPr lang="fr-FR" sz="2900" dirty="0" err="1" smtClean="0"/>
              <a:t>interstrate</a:t>
            </a:r>
            <a:r>
              <a:rPr lang="fr-FR" sz="2900" dirty="0" smtClean="0"/>
              <a:t>       .</a:t>
            </a:r>
          </a:p>
          <a:p>
            <a:pPr>
              <a:defRPr/>
            </a:pPr>
            <a:endParaRPr lang="fr-FR" sz="2900" dirty="0"/>
          </a:p>
          <a:p>
            <a:pPr>
              <a:defRPr/>
            </a:pPr>
            <a:r>
              <a:rPr lang="fr-FR" sz="2900" dirty="0"/>
              <a:t>On cherche </a:t>
            </a:r>
            <a:r>
              <a:rPr lang="fr-FR" sz="2900" dirty="0" smtClean="0"/>
              <a:t>à </a:t>
            </a:r>
            <a:r>
              <a:rPr lang="fr-FR" sz="2900" dirty="0"/>
              <a:t>avoir la plus petite variance </a:t>
            </a:r>
            <a:r>
              <a:rPr lang="fr-FR" sz="2900" dirty="0" err="1"/>
              <a:t>intrastrate</a:t>
            </a:r>
            <a:r>
              <a:rPr lang="fr-FR" sz="2900" dirty="0"/>
              <a:t> et une grande variance </a:t>
            </a:r>
            <a:r>
              <a:rPr lang="fr-FR" sz="2900" dirty="0" err="1" smtClean="0"/>
              <a:t>interstrate</a:t>
            </a:r>
            <a:r>
              <a:rPr lang="fr-FR" sz="2900" dirty="0" smtClean="0"/>
              <a:t>.</a:t>
            </a:r>
            <a:endParaRPr lang="fr-FR" sz="2900" dirty="0"/>
          </a:p>
        </p:txBody>
      </p:sp>
      <p:graphicFrame>
        <p:nvGraphicFramePr>
          <p:cNvPr id="46083" name="Objet 1"/>
          <p:cNvGraphicFramePr>
            <a:graphicFrameLocks noChangeAspect="1"/>
          </p:cNvGraphicFramePr>
          <p:nvPr>
            <p:extLst>
              <p:ext uri="{D42A27DB-BD31-4B8C-83A1-F6EECF244321}">
                <p14:modId xmlns:p14="http://schemas.microsoft.com/office/powerpoint/2010/main" val="3122530406"/>
              </p:ext>
            </p:extLst>
          </p:nvPr>
        </p:nvGraphicFramePr>
        <p:xfrm>
          <a:off x="5436096" y="1916832"/>
          <a:ext cx="576262" cy="608013"/>
        </p:xfrm>
        <a:graphic>
          <a:graphicData uri="http://schemas.openxmlformats.org/presentationml/2006/ole">
            <mc:AlternateContent xmlns:mc="http://schemas.openxmlformats.org/markup-compatibility/2006">
              <mc:Choice xmlns:v="urn:schemas-microsoft-com:vml" Requires="v">
                <p:oleObj spid="_x0000_s40973" name="Équation" r:id="rId3" imgW="228600" imgH="241300" progId="Equation.3">
                  <p:embed/>
                </p:oleObj>
              </mc:Choice>
              <mc:Fallback>
                <p:oleObj name="Équation" r:id="rId3" imgW="228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916832"/>
                        <a:ext cx="5762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4" name="Objet 4"/>
          <p:cNvGraphicFramePr>
            <a:graphicFrameLocks noChangeAspect="1"/>
          </p:cNvGraphicFramePr>
          <p:nvPr>
            <p:extLst>
              <p:ext uri="{D42A27DB-BD31-4B8C-83A1-F6EECF244321}">
                <p14:modId xmlns:p14="http://schemas.microsoft.com/office/powerpoint/2010/main" val="2668278331"/>
              </p:ext>
            </p:extLst>
          </p:nvPr>
        </p:nvGraphicFramePr>
        <p:xfrm>
          <a:off x="5364088" y="2348880"/>
          <a:ext cx="511175" cy="574675"/>
        </p:xfrm>
        <a:graphic>
          <a:graphicData uri="http://schemas.openxmlformats.org/presentationml/2006/ole">
            <mc:AlternateContent xmlns:mc="http://schemas.openxmlformats.org/markup-compatibility/2006">
              <mc:Choice xmlns:v="urn:schemas-microsoft-com:vml" Requires="v">
                <p:oleObj spid="_x0000_s40974" name="Équation" r:id="rId5" imgW="203200" imgH="228600" progId="Equation.3">
                  <p:embed/>
                </p:oleObj>
              </mc:Choice>
              <mc:Fallback>
                <p:oleObj name="Équation" r:id="rId5" imgW="203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348880"/>
                        <a:ext cx="5111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085"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4530725"/>
            <a:ext cx="5181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2559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403648" y="-171400"/>
            <a:ext cx="7543800" cy="1295400"/>
          </a:xfrm>
        </p:spPr>
        <p:txBody>
          <a:bodyPr>
            <a:normAutofit/>
          </a:bodyPr>
          <a:lstStyle/>
          <a:p>
            <a:pPr>
              <a:defRPr/>
            </a:pPr>
            <a:r>
              <a:rPr lang="fr-FR" sz="3200" dirty="0" smtClean="0"/>
              <a:t>Estimation (voir </a:t>
            </a:r>
            <a:r>
              <a:rPr lang="fr-FR" sz="3200" dirty="0" smtClean="0"/>
              <a:t>partie </a:t>
            </a:r>
            <a:r>
              <a:rPr lang="fr-FR" sz="3200" dirty="0" smtClean="0"/>
              <a:t>2)</a:t>
            </a:r>
            <a:endParaRPr lang="fr-FR" sz="3200" dirty="0"/>
          </a:p>
        </p:txBody>
      </p:sp>
      <p:sp>
        <p:nvSpPr>
          <p:cNvPr id="136195" name="Rectangle 3"/>
          <p:cNvSpPr>
            <a:spLocks noGrp="1" noChangeArrowheads="1"/>
          </p:cNvSpPr>
          <p:nvPr>
            <p:ph type="body" sz="half" idx="1"/>
          </p:nvPr>
        </p:nvSpPr>
        <p:spPr>
          <a:xfrm>
            <a:off x="457200" y="1610420"/>
            <a:ext cx="7859713" cy="4626892"/>
          </a:xfrm>
        </p:spPr>
        <p:txBody>
          <a:bodyPr>
            <a:normAutofit fontScale="92500" lnSpcReduction="10000"/>
          </a:bodyPr>
          <a:lstStyle/>
          <a:p>
            <a:pPr marL="0" indent="0">
              <a:lnSpc>
                <a:spcPct val="80000"/>
              </a:lnSpc>
              <a:defRPr/>
            </a:pPr>
            <a:r>
              <a:rPr lang="fr-FR" dirty="0" smtClean="0">
                <a:latin typeface="Arial" charset="0"/>
                <a:ea typeface="ＭＳ Ｐゴシック" charset="0"/>
              </a:rPr>
              <a:t> Echantillonnage </a:t>
            </a:r>
            <a:r>
              <a:rPr lang="fr-FR" dirty="0">
                <a:latin typeface="Arial" charset="0"/>
                <a:ea typeface="ＭＳ Ｐゴシック" charset="0"/>
              </a:rPr>
              <a:t>aléatoire simple </a:t>
            </a:r>
            <a:r>
              <a:rPr lang="fr-FR" dirty="0" err="1" smtClean="0">
                <a:latin typeface="Arial" charset="0"/>
                <a:ea typeface="ＭＳ Ｐゴシック" charset="0"/>
              </a:rPr>
              <a:t>intrastrate</a:t>
            </a:r>
            <a:endParaRPr lang="fr-FR" dirty="0" smtClean="0">
              <a:latin typeface="Arial" charset="0"/>
              <a:ea typeface="ＭＳ Ｐゴシック" charset="0"/>
            </a:endParaRPr>
          </a:p>
          <a:p>
            <a:pPr marL="0" indent="0">
              <a:lnSpc>
                <a:spcPct val="80000"/>
              </a:lnSpc>
              <a:defRPr/>
            </a:pPr>
            <a:endParaRPr lang="fr-FR" dirty="0">
              <a:latin typeface="Arial" charset="0"/>
              <a:ea typeface="ＭＳ Ｐゴシック" charset="0"/>
            </a:endParaRPr>
          </a:p>
          <a:p>
            <a:pPr marL="0" indent="0">
              <a:lnSpc>
                <a:spcPct val="80000"/>
              </a:lnSpc>
              <a:defRPr/>
            </a:pPr>
            <a:r>
              <a:rPr lang="fr-FR" dirty="0" smtClean="0">
                <a:latin typeface="Arial" charset="0"/>
                <a:ea typeface="ＭＳ Ｐゴシック" charset="0"/>
              </a:rPr>
              <a:t> Moyenne </a:t>
            </a:r>
            <a:r>
              <a:rPr lang="fr-FR" dirty="0">
                <a:latin typeface="Arial" charset="0"/>
                <a:ea typeface="ＭＳ Ｐゴシック" charset="0"/>
              </a:rPr>
              <a:t>générale </a:t>
            </a:r>
            <a:r>
              <a:rPr lang="fr-FR" dirty="0" smtClean="0">
                <a:latin typeface="Arial" charset="0"/>
                <a:ea typeface="ＭＳ Ｐゴシック" charset="0"/>
              </a:rPr>
              <a:t>:</a:t>
            </a:r>
            <a:endParaRPr lang="fr-FR" dirty="0">
              <a:latin typeface="Arial" charset="0"/>
              <a:ea typeface="ＭＳ Ｐゴシック" charset="0"/>
            </a:endParaRPr>
          </a:p>
          <a:p>
            <a:pPr marL="457200" lvl="1" indent="0">
              <a:lnSpc>
                <a:spcPct val="80000"/>
              </a:lnSpc>
              <a:defRPr/>
            </a:pPr>
            <a:r>
              <a:rPr lang="fr-FR" sz="2200" dirty="0">
                <a:latin typeface="Arial" charset="0"/>
                <a:ea typeface="ＭＳ Ｐゴシック" charset="0"/>
              </a:rPr>
              <a:t>H = Nombre de strates</a:t>
            </a:r>
          </a:p>
          <a:p>
            <a:pPr marL="457200" lvl="1" indent="0">
              <a:lnSpc>
                <a:spcPct val="80000"/>
              </a:lnSpc>
              <a:defRPr/>
            </a:pPr>
            <a:endParaRPr lang="fr-FR" sz="2200" dirty="0">
              <a:latin typeface="Arial" charset="0"/>
              <a:ea typeface="ＭＳ Ｐゴシック" charset="0"/>
            </a:endParaRPr>
          </a:p>
          <a:p>
            <a:pPr marL="0" indent="0">
              <a:lnSpc>
                <a:spcPct val="80000"/>
              </a:lnSpc>
              <a:defRPr/>
            </a:pPr>
            <a:endParaRPr lang="fr-FR" dirty="0">
              <a:latin typeface="Arial" charset="0"/>
              <a:ea typeface="ＭＳ Ｐゴシック" charset="0"/>
            </a:endParaRPr>
          </a:p>
          <a:p>
            <a:pPr marL="0" indent="0">
              <a:lnSpc>
                <a:spcPct val="80000"/>
              </a:lnSpc>
              <a:defRPr/>
            </a:pPr>
            <a:endParaRPr lang="fr-FR" dirty="0">
              <a:latin typeface="Arial" charset="0"/>
              <a:ea typeface="ＭＳ Ｐゴシック" charset="0"/>
            </a:endParaRPr>
          </a:p>
          <a:p>
            <a:pPr marL="0" indent="0">
              <a:lnSpc>
                <a:spcPct val="80000"/>
              </a:lnSpc>
              <a:defRPr/>
            </a:pPr>
            <a:r>
              <a:rPr lang="fr-FR" dirty="0" smtClean="0">
                <a:latin typeface="Arial" charset="0"/>
                <a:ea typeface="ＭＳ Ｐゴシック" charset="0"/>
              </a:rPr>
              <a:t> Précision </a:t>
            </a:r>
            <a:endParaRPr lang="fr-FR" dirty="0">
              <a:latin typeface="Arial" charset="0"/>
              <a:ea typeface="ＭＳ Ｐゴシック" charset="0"/>
            </a:endParaRPr>
          </a:p>
          <a:p>
            <a:pPr marL="0" indent="0">
              <a:lnSpc>
                <a:spcPct val="80000"/>
              </a:lnSpc>
              <a:defRPr/>
            </a:pPr>
            <a:endParaRPr lang="fr-FR" dirty="0">
              <a:latin typeface="Arial" charset="0"/>
              <a:ea typeface="ＭＳ Ｐゴシック" charset="0"/>
            </a:endParaRPr>
          </a:p>
          <a:p>
            <a:pPr marL="0" indent="0">
              <a:lnSpc>
                <a:spcPct val="80000"/>
              </a:lnSpc>
              <a:defRPr/>
            </a:pPr>
            <a:endParaRPr lang="fr-FR" dirty="0">
              <a:latin typeface="Arial" charset="0"/>
              <a:ea typeface="ＭＳ Ｐゴシック" charset="0"/>
            </a:endParaRPr>
          </a:p>
          <a:p>
            <a:pPr marL="457200" lvl="1" indent="0">
              <a:lnSpc>
                <a:spcPct val="80000"/>
              </a:lnSpc>
              <a:defRPr/>
            </a:pPr>
            <a:endParaRPr lang="fr-FR" sz="2200" dirty="0" smtClean="0">
              <a:latin typeface="Arial" charset="0"/>
              <a:ea typeface="ＭＳ Ｐゴシック" charset="0"/>
            </a:endParaRPr>
          </a:p>
          <a:p>
            <a:pPr marL="457200" lvl="1" indent="0">
              <a:lnSpc>
                <a:spcPct val="80000"/>
              </a:lnSpc>
              <a:defRPr/>
            </a:pPr>
            <a:endParaRPr lang="fr-FR" sz="2200" dirty="0">
              <a:latin typeface="Arial" charset="0"/>
              <a:ea typeface="ＭＳ Ｐゴシック" charset="0"/>
            </a:endParaRPr>
          </a:p>
          <a:p>
            <a:pPr marL="457200" lvl="1" indent="0">
              <a:lnSpc>
                <a:spcPct val="80000"/>
              </a:lnSpc>
              <a:defRPr/>
            </a:pPr>
            <a:endParaRPr lang="fr-FR" sz="2200" dirty="0" smtClean="0">
              <a:latin typeface="Arial" charset="0"/>
              <a:ea typeface="ＭＳ Ｐゴシック" charset="0"/>
            </a:endParaRPr>
          </a:p>
          <a:p>
            <a:pPr marL="457200" lvl="1" indent="0">
              <a:lnSpc>
                <a:spcPct val="80000"/>
              </a:lnSpc>
              <a:defRPr/>
            </a:pPr>
            <a:r>
              <a:rPr lang="fr-FR" sz="2200" dirty="0" smtClean="0">
                <a:latin typeface="Arial" charset="0"/>
                <a:ea typeface="ＭＳ Ｐゴシック" charset="0"/>
              </a:rPr>
              <a:t>Avec </a:t>
            </a:r>
            <a:r>
              <a:rPr lang="fr-FR" sz="2200" dirty="0">
                <a:latin typeface="Arial" charset="0"/>
                <a:ea typeface="ＭＳ Ｐゴシック" charset="0"/>
              </a:rPr>
              <a:t>:</a:t>
            </a:r>
          </a:p>
          <a:p>
            <a:pPr marL="914400" lvl="2" indent="0">
              <a:lnSpc>
                <a:spcPct val="80000"/>
              </a:lnSpc>
              <a:defRPr/>
            </a:pPr>
            <a:r>
              <a:rPr lang="fr-FR" sz="1900" dirty="0">
                <a:latin typeface="Arial" charset="0"/>
                <a:ea typeface="ＭＳ Ｐゴシック" charset="0"/>
              </a:rPr>
              <a:t> </a:t>
            </a:r>
            <a:r>
              <a:rPr lang="fr-FR" sz="1900" dirty="0" err="1">
                <a:latin typeface="Arial" charset="0"/>
                <a:ea typeface="ＭＳ Ｐゴシック" charset="0"/>
              </a:rPr>
              <a:t>f</a:t>
            </a:r>
            <a:r>
              <a:rPr lang="fr-FR" sz="1900" baseline="-25000" dirty="0" err="1">
                <a:latin typeface="Arial" charset="0"/>
                <a:ea typeface="ＭＳ Ｐゴシック" charset="0"/>
              </a:rPr>
              <a:t>h</a:t>
            </a:r>
            <a:r>
              <a:rPr lang="fr-FR" sz="1900" dirty="0">
                <a:latin typeface="Arial" charset="0"/>
                <a:ea typeface="ＭＳ Ｐゴシック" charset="0"/>
              </a:rPr>
              <a:t> = taux de sondage dans la strate h</a:t>
            </a:r>
          </a:p>
          <a:p>
            <a:pPr marL="914400" lvl="2" indent="0">
              <a:lnSpc>
                <a:spcPct val="80000"/>
              </a:lnSpc>
              <a:defRPr/>
            </a:pPr>
            <a:r>
              <a:rPr lang="fr-FR" sz="1900" dirty="0">
                <a:latin typeface="Arial" charset="0"/>
                <a:ea typeface="ＭＳ Ｐゴシック" charset="0"/>
              </a:rPr>
              <a:t> </a:t>
            </a:r>
            <a:r>
              <a:rPr lang="fr-FR" sz="1900" dirty="0" err="1">
                <a:latin typeface="Arial" charset="0"/>
                <a:ea typeface="ＭＳ Ｐゴシック" charset="0"/>
              </a:rPr>
              <a:t>n</a:t>
            </a:r>
            <a:r>
              <a:rPr lang="fr-FR" sz="1900" baseline="-25000" dirty="0" err="1">
                <a:latin typeface="Arial" charset="0"/>
                <a:ea typeface="ＭＳ Ｐゴシック" charset="0"/>
              </a:rPr>
              <a:t>h</a:t>
            </a:r>
            <a:r>
              <a:rPr lang="fr-FR" sz="1900" dirty="0">
                <a:latin typeface="Arial" charset="0"/>
                <a:ea typeface="ＭＳ Ｐゴシック" charset="0"/>
              </a:rPr>
              <a:t> = taille de l</a:t>
            </a:r>
            <a:r>
              <a:rPr lang="ja-JP" altLang="fr-FR" sz="1900" dirty="0">
                <a:latin typeface="Arial" charset="0"/>
                <a:ea typeface="ＭＳ Ｐゴシック" charset="0"/>
              </a:rPr>
              <a:t>’</a:t>
            </a:r>
            <a:r>
              <a:rPr lang="fr-FR" altLang="ja-JP" sz="1900" dirty="0">
                <a:latin typeface="Arial" charset="0"/>
                <a:ea typeface="ＭＳ Ｐゴシック" charset="0"/>
              </a:rPr>
              <a:t>échantillon de la strate h</a:t>
            </a:r>
          </a:p>
          <a:p>
            <a:pPr marL="914400" lvl="2" indent="0">
              <a:lnSpc>
                <a:spcPct val="80000"/>
              </a:lnSpc>
              <a:defRPr/>
            </a:pPr>
            <a:r>
              <a:rPr lang="fr-FR" sz="1900" dirty="0">
                <a:latin typeface="Arial" charset="0"/>
                <a:ea typeface="ＭＳ Ｐゴシック" charset="0"/>
              </a:rPr>
              <a:t> S</a:t>
            </a:r>
            <a:r>
              <a:rPr lang="fr-FR" sz="1900" baseline="30000" dirty="0">
                <a:latin typeface="Arial" charset="0"/>
                <a:ea typeface="ＭＳ Ｐゴシック" charset="0"/>
              </a:rPr>
              <a:t>2</a:t>
            </a:r>
            <a:r>
              <a:rPr lang="fr-FR" sz="1900" baseline="-25000" dirty="0">
                <a:latin typeface="Arial" charset="0"/>
                <a:ea typeface="ＭＳ Ｐゴシック" charset="0"/>
              </a:rPr>
              <a:t>h</a:t>
            </a:r>
            <a:r>
              <a:rPr lang="fr-FR" sz="1900" dirty="0">
                <a:latin typeface="Arial" charset="0"/>
                <a:ea typeface="ＭＳ Ｐゴシック" charset="0"/>
              </a:rPr>
              <a:t> = dispersion vraie au sein de la strate h</a:t>
            </a:r>
          </a:p>
        </p:txBody>
      </p:sp>
      <p:graphicFrame>
        <p:nvGraphicFramePr>
          <p:cNvPr id="47107" name="Object 4"/>
          <p:cNvGraphicFramePr>
            <a:graphicFrameLocks noChangeAspect="1"/>
          </p:cNvGraphicFramePr>
          <p:nvPr>
            <p:ph sz="half" idx="2"/>
          </p:nvPr>
        </p:nvGraphicFramePr>
        <p:xfrm>
          <a:off x="2759075" y="2636838"/>
          <a:ext cx="2330450" cy="1165225"/>
        </p:xfrm>
        <a:graphic>
          <a:graphicData uri="http://schemas.openxmlformats.org/presentationml/2006/ole">
            <mc:AlternateContent xmlns:mc="http://schemas.openxmlformats.org/markup-compatibility/2006">
              <mc:Choice xmlns:v="urn:schemas-microsoft-com:vml" Requires="v">
                <p:oleObj spid="_x0000_s43021" name="Équation" r:id="rId3" imgW="1041400" imgH="520700" progId="Equation.3">
                  <p:embed/>
                </p:oleObj>
              </mc:Choice>
              <mc:Fallback>
                <p:oleObj name="Équation" r:id="rId3" imgW="10414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2636838"/>
                        <a:ext cx="233045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47108" name="Object 6"/>
          <p:cNvGraphicFramePr>
            <a:graphicFrameLocks noChangeAspect="1"/>
          </p:cNvGraphicFramePr>
          <p:nvPr/>
        </p:nvGraphicFramePr>
        <p:xfrm>
          <a:off x="2771775" y="3789363"/>
          <a:ext cx="3965575" cy="1017587"/>
        </p:xfrm>
        <a:graphic>
          <a:graphicData uri="http://schemas.openxmlformats.org/presentationml/2006/ole">
            <mc:AlternateContent xmlns:mc="http://schemas.openxmlformats.org/markup-compatibility/2006">
              <mc:Choice xmlns:v="urn:schemas-microsoft-com:vml" Requires="v">
                <p:oleObj spid="_x0000_s43022" name="Équation" r:id="rId5" imgW="2032000" imgH="520700" progId="Equation.3">
                  <p:embed/>
                </p:oleObj>
              </mc:Choice>
              <mc:Fallback>
                <p:oleObj name="Équation" r:id="rId5" imgW="2032000" imgH="520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789363"/>
                        <a:ext cx="3965575"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31878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47664" y="-27384"/>
            <a:ext cx="7931150" cy="1295400"/>
          </a:xfrm>
        </p:spPr>
        <p:txBody>
          <a:bodyPr>
            <a:normAutofit/>
          </a:bodyPr>
          <a:lstStyle/>
          <a:p>
            <a:r>
              <a:rPr lang="fr-FR" sz="3200" dirty="0">
                <a:latin typeface="Arial" charset="0"/>
                <a:ea typeface="ＭＳ Ｐゴシック" charset="0"/>
              </a:rPr>
              <a:t>Comment répartir une taille d’échantillon entre les strates ?</a:t>
            </a:r>
          </a:p>
        </p:txBody>
      </p:sp>
      <p:sp>
        <p:nvSpPr>
          <p:cNvPr id="136195" name="Rectangle 3"/>
          <p:cNvSpPr>
            <a:spLocks noGrp="1" noChangeArrowheads="1"/>
          </p:cNvSpPr>
          <p:nvPr>
            <p:ph type="body" sz="half" idx="1"/>
          </p:nvPr>
        </p:nvSpPr>
        <p:spPr>
          <a:xfrm>
            <a:off x="395288" y="1700213"/>
            <a:ext cx="7859712" cy="4411662"/>
          </a:xfrm>
        </p:spPr>
        <p:txBody>
          <a:bodyPr/>
          <a:lstStyle/>
          <a:p>
            <a:pPr marL="0" indent="0">
              <a:lnSpc>
                <a:spcPct val="80000"/>
              </a:lnSpc>
              <a:buFont typeface="Arial" charset="0"/>
              <a:buChar char="•"/>
              <a:defRPr/>
            </a:pPr>
            <a:r>
              <a:rPr lang="fr-FR" sz="2400" b="1" dirty="0" smtClean="0">
                <a:latin typeface="Arial" charset="0"/>
                <a:ea typeface="ＭＳ Ｐゴシック" charset="0"/>
              </a:rPr>
              <a:t> Stratégie </a:t>
            </a:r>
            <a:r>
              <a:rPr lang="fr-FR" sz="2400" b="1" dirty="0">
                <a:latin typeface="Arial" charset="0"/>
                <a:ea typeface="ＭＳ Ｐゴシック" charset="0"/>
              </a:rPr>
              <a:t>1 : allocation proportionnelle. </a:t>
            </a:r>
          </a:p>
          <a:p>
            <a:pPr marL="0" indent="0">
              <a:lnSpc>
                <a:spcPct val="80000"/>
              </a:lnSpc>
              <a:defRPr/>
            </a:pPr>
            <a:endParaRPr lang="fr-FR" sz="2400" dirty="0">
              <a:latin typeface="Arial" charset="0"/>
              <a:ea typeface="ＭＳ Ｐゴシック" charset="0"/>
            </a:endParaRPr>
          </a:p>
          <a:p>
            <a:pPr marL="0" indent="0">
              <a:lnSpc>
                <a:spcPct val="80000"/>
              </a:lnSpc>
              <a:defRPr/>
            </a:pPr>
            <a:r>
              <a:rPr lang="fr-FR" sz="2400" dirty="0" smtClean="0">
                <a:latin typeface="Arial" charset="0"/>
                <a:ea typeface="ＭＳ Ｐゴシック" charset="0"/>
              </a:rPr>
              <a:t> On </a:t>
            </a:r>
            <a:r>
              <a:rPr lang="fr-FR" sz="2400" dirty="0">
                <a:latin typeface="Arial" charset="0"/>
                <a:ea typeface="ＭＳ Ｐゴシック" charset="0"/>
              </a:rPr>
              <a:t>impose un taux de sondage identique pour toutes les strates</a:t>
            </a:r>
          </a:p>
          <a:p>
            <a:pPr marL="0" indent="0">
              <a:lnSpc>
                <a:spcPct val="80000"/>
              </a:lnSpc>
              <a:defRPr/>
            </a:pPr>
            <a:endParaRPr lang="fr-FR" sz="2400" dirty="0">
              <a:latin typeface="Arial" charset="0"/>
              <a:ea typeface="ＭＳ Ｐゴシック" charset="0"/>
            </a:endParaRPr>
          </a:p>
          <a:p>
            <a:pPr marL="0" indent="0">
              <a:lnSpc>
                <a:spcPct val="80000"/>
              </a:lnSpc>
              <a:defRPr/>
            </a:pPr>
            <a:endParaRPr lang="fr-FR" sz="2400" dirty="0">
              <a:latin typeface="Arial" charset="0"/>
              <a:ea typeface="ＭＳ Ｐゴシック" charset="0"/>
            </a:endParaRPr>
          </a:p>
          <a:p>
            <a:pPr marL="0" indent="0">
              <a:lnSpc>
                <a:spcPct val="80000"/>
              </a:lnSpc>
              <a:defRPr/>
            </a:pPr>
            <a:r>
              <a:rPr lang="fr-FR" sz="2400" dirty="0">
                <a:latin typeface="Arial" charset="0"/>
                <a:ea typeface="ＭＳ Ｐゴシック" charset="0"/>
              </a:rPr>
              <a:t>                          </a:t>
            </a:r>
            <a:r>
              <a:rPr lang="fr-FR" sz="2400" dirty="0" smtClean="0">
                <a:latin typeface="Arial" charset="0"/>
                <a:ea typeface="ＭＳ Ｐゴシック" charset="0"/>
              </a:rPr>
              <a:t>                                      </a:t>
            </a:r>
            <a:r>
              <a:rPr lang="fr-FR" sz="2400" dirty="0">
                <a:latin typeface="Arial" charset="0"/>
                <a:ea typeface="ＭＳ Ｐゴシック" charset="0"/>
              </a:rPr>
              <a:t>pour h=1,…,H</a:t>
            </a:r>
          </a:p>
          <a:p>
            <a:pPr marL="0" indent="0">
              <a:lnSpc>
                <a:spcPct val="80000"/>
              </a:lnSpc>
              <a:defRPr/>
            </a:pPr>
            <a:endParaRPr lang="fr-FR" sz="2400" dirty="0">
              <a:latin typeface="Arial" charset="0"/>
              <a:ea typeface="ＭＳ Ｐゴシック" charset="0"/>
            </a:endParaRPr>
          </a:p>
          <a:p>
            <a:pPr marL="0" indent="0">
              <a:defRPr/>
            </a:pPr>
            <a:r>
              <a:rPr lang="fr-FR" sz="2400" dirty="0" smtClean="0">
                <a:latin typeface="Arial" charset="0"/>
                <a:ea typeface="ＭＳ Ｐゴシック" charset="0"/>
              </a:rPr>
              <a:t> Sondage </a:t>
            </a:r>
            <a:r>
              <a:rPr lang="fr-FR" sz="2400" dirty="0">
                <a:latin typeface="Arial" charset="0"/>
                <a:ea typeface="ＭＳ Ｐゴシック" charset="0"/>
              </a:rPr>
              <a:t>stratifié proportionnel ou encore </a:t>
            </a:r>
            <a:r>
              <a:rPr lang="fr-FR" sz="2400" dirty="0" smtClean="0">
                <a:latin typeface="Arial" charset="0"/>
                <a:ea typeface="ＭＳ Ｐゴシック" charset="0"/>
              </a:rPr>
              <a:t>allocation proportionnelle </a:t>
            </a:r>
            <a:r>
              <a:rPr lang="fr-FR" sz="2400" dirty="0">
                <a:latin typeface="Arial" charset="0"/>
                <a:ea typeface="ＭＳ Ｐゴシック" charset="0"/>
              </a:rPr>
              <a:t>(sondage auto pondéré),</a:t>
            </a: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p:txBody>
      </p:sp>
      <p:graphicFrame>
        <p:nvGraphicFramePr>
          <p:cNvPr id="7" name="Object 6"/>
          <p:cNvGraphicFramePr>
            <a:graphicFrameLocks noChangeAspect="1"/>
          </p:cNvGraphicFramePr>
          <p:nvPr/>
        </p:nvGraphicFramePr>
        <p:xfrm>
          <a:off x="3214688" y="3495675"/>
          <a:ext cx="1789112" cy="1012825"/>
        </p:xfrm>
        <a:graphic>
          <a:graphicData uri="http://schemas.openxmlformats.org/presentationml/2006/ole">
            <mc:AlternateContent xmlns:mc="http://schemas.openxmlformats.org/markup-compatibility/2006">
              <mc:Choice xmlns:v="urn:schemas-microsoft-com:vml" Requires="v">
                <p:oleObj spid="_x0000_s44039" name="Équation" r:id="rId3" imgW="762000" imgH="431800" progId="Equation.3">
                  <p:embed/>
                </p:oleObj>
              </mc:Choice>
              <mc:Fallback>
                <p:oleObj name="Équation" r:id="rId3" imgW="762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3495675"/>
                        <a:ext cx="17891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468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47664" y="-27384"/>
            <a:ext cx="7543800" cy="1295400"/>
          </a:xfrm>
        </p:spPr>
        <p:txBody>
          <a:bodyPr>
            <a:normAutofit/>
          </a:bodyPr>
          <a:lstStyle/>
          <a:p>
            <a:r>
              <a:rPr lang="fr-FR" sz="3200" dirty="0">
                <a:latin typeface="Arial" charset="0"/>
                <a:ea typeface="ＭＳ Ｐゴシック" charset="0"/>
              </a:rPr>
              <a:t>Comment répartir une taille d’échantillon entre les strates ?</a:t>
            </a:r>
          </a:p>
        </p:txBody>
      </p:sp>
      <p:sp>
        <p:nvSpPr>
          <p:cNvPr id="136195" name="Rectangle 3"/>
          <p:cNvSpPr>
            <a:spLocks noGrp="1" noChangeArrowheads="1"/>
          </p:cNvSpPr>
          <p:nvPr>
            <p:ph type="body" sz="half" idx="1"/>
          </p:nvPr>
        </p:nvSpPr>
        <p:spPr>
          <a:xfrm>
            <a:off x="395288" y="1700213"/>
            <a:ext cx="8569325" cy="4411662"/>
          </a:xfrm>
        </p:spPr>
        <p:txBody>
          <a:bodyPr/>
          <a:lstStyle/>
          <a:p>
            <a:pPr marL="0" indent="0">
              <a:lnSpc>
                <a:spcPct val="80000"/>
              </a:lnSpc>
              <a:buFont typeface="Arial" charset="0"/>
              <a:buChar char="•"/>
              <a:defRPr/>
            </a:pPr>
            <a:r>
              <a:rPr lang="fr-FR" sz="2400" b="1" dirty="0">
                <a:latin typeface="Arial" charset="0"/>
                <a:ea typeface="ＭＳ Ｐゴシック" charset="0"/>
              </a:rPr>
              <a:t>Stratégie 2 : allocation optimale</a:t>
            </a:r>
          </a:p>
          <a:p>
            <a:pPr marL="0" indent="0">
              <a:lnSpc>
                <a:spcPct val="80000"/>
              </a:lnSpc>
              <a:defRPr/>
            </a:pPr>
            <a:endParaRPr lang="fr-FR" sz="1900" dirty="0">
              <a:latin typeface="Arial" charset="0"/>
              <a:ea typeface="ＭＳ Ｐゴシック" charset="0"/>
            </a:endParaRPr>
          </a:p>
          <a:p>
            <a:pPr>
              <a:defRPr/>
            </a:pPr>
            <a:r>
              <a:rPr lang="fr-FR" sz="2000" dirty="0" smtClean="0">
                <a:latin typeface="Arial" charset="0"/>
                <a:ea typeface="ＭＳ Ｐゴシック" charset="0"/>
              </a:rPr>
              <a:t> Cette </a:t>
            </a:r>
            <a:r>
              <a:rPr lang="fr-FR" sz="2000" dirty="0">
                <a:latin typeface="Arial" charset="0"/>
                <a:ea typeface="ＭＳ Ｐゴシック" charset="0"/>
              </a:rPr>
              <a:t>répartition utilise un taux de sondage f </a:t>
            </a:r>
            <a:r>
              <a:rPr lang="fr-FR" sz="2000" dirty="0" smtClean="0">
                <a:latin typeface="Arial" charset="0"/>
                <a:ea typeface="ＭＳ Ｐゴシック" charset="0"/>
              </a:rPr>
              <a:t>proportionnel à la dispersion </a:t>
            </a:r>
            <a:r>
              <a:rPr lang="fr-FR" sz="2000" dirty="0">
                <a:latin typeface="Arial" charset="0"/>
                <a:ea typeface="ＭＳ Ｐゴシック" charset="0"/>
              </a:rPr>
              <a:t>de la variable Y étudiée dans </a:t>
            </a:r>
            <a:r>
              <a:rPr lang="fr-FR" sz="2000" dirty="0" smtClean="0">
                <a:latin typeface="Arial" charset="0"/>
                <a:ea typeface="ＭＳ Ｐゴシック" charset="0"/>
              </a:rPr>
              <a:t>chaque strate</a:t>
            </a:r>
            <a:r>
              <a:rPr lang="fr-FR" sz="2000" dirty="0">
                <a:latin typeface="Arial" charset="0"/>
                <a:ea typeface="ＭＳ Ｐゴシック" charset="0"/>
              </a:rPr>
              <a:t>.</a:t>
            </a:r>
          </a:p>
          <a:p>
            <a:pPr marL="0" indent="0" algn="just">
              <a:defRPr/>
            </a:pPr>
            <a:r>
              <a:rPr lang="fr-FR" sz="2000" dirty="0" smtClean="0">
                <a:latin typeface="Arial" charset="0"/>
                <a:ea typeface="ＭＳ Ｐゴシック" charset="0"/>
              </a:rPr>
              <a:t>  Plus </a:t>
            </a:r>
            <a:r>
              <a:rPr lang="fr-FR" sz="2000" dirty="0">
                <a:latin typeface="Arial" charset="0"/>
                <a:ea typeface="ＭＳ Ｐゴシック" charset="0"/>
              </a:rPr>
              <a:t>une strate est hétérogène vis-à-vis de Y, plus </a:t>
            </a:r>
            <a:r>
              <a:rPr lang="fr-FR" sz="2000" dirty="0" smtClean="0">
                <a:latin typeface="Arial" charset="0"/>
                <a:ea typeface="ＭＳ Ｐゴシック" charset="0"/>
              </a:rPr>
              <a:t>elle utilise </a:t>
            </a:r>
            <a:r>
              <a:rPr lang="fr-FR" sz="2000" dirty="0">
                <a:latin typeface="Arial" charset="0"/>
                <a:ea typeface="ＭＳ Ｐゴシック" charset="0"/>
              </a:rPr>
              <a:t>un taux de sondage f important.</a:t>
            </a:r>
          </a:p>
          <a:p>
            <a:pPr marL="0" indent="0">
              <a:defRPr/>
            </a:pPr>
            <a:r>
              <a:rPr lang="fr-FR" sz="2000" dirty="0">
                <a:latin typeface="Arial" charset="0"/>
                <a:ea typeface="ＭＳ Ｐゴシック" charset="0"/>
              </a:rPr>
              <a:t> </a:t>
            </a:r>
            <a:r>
              <a:rPr lang="fr-FR" sz="2000" dirty="0" smtClean="0">
                <a:latin typeface="Arial" charset="0"/>
                <a:ea typeface="ＭＳ Ｐゴシック" charset="0"/>
              </a:rPr>
              <a:t>  La </a:t>
            </a:r>
            <a:r>
              <a:rPr lang="fr-FR" sz="2000" dirty="0">
                <a:latin typeface="Arial" charset="0"/>
                <a:ea typeface="ＭＳ Ｐゴシック" charset="0"/>
              </a:rPr>
              <a:t>théorie montre que cette répartition est celle qui </a:t>
            </a:r>
            <a:r>
              <a:rPr lang="fr-FR" sz="2000" dirty="0" smtClean="0">
                <a:latin typeface="Arial" charset="0"/>
                <a:ea typeface="ＭＳ Ｐゴシック" charset="0"/>
              </a:rPr>
              <a:t>fournit la </a:t>
            </a:r>
            <a:r>
              <a:rPr lang="fr-FR" sz="2000" dirty="0">
                <a:latin typeface="Arial" charset="0"/>
                <a:ea typeface="ＭＳ Ｐゴシック" charset="0"/>
              </a:rPr>
              <a:t>variance la plus faible une fois les strates déterminées.</a:t>
            </a: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a:p>
            <a:pPr marL="0" indent="0">
              <a:lnSpc>
                <a:spcPct val="80000"/>
              </a:lnSpc>
              <a:defRPr/>
            </a:pPr>
            <a:endParaRPr lang="fr-FR" sz="1900" dirty="0">
              <a:latin typeface="Arial" charset="0"/>
              <a:ea typeface="ＭＳ Ｐゴシック" charset="0"/>
            </a:endParaRPr>
          </a:p>
        </p:txBody>
      </p:sp>
    </p:spTree>
    <p:extLst>
      <p:ext uri="{BB962C8B-B14F-4D97-AF65-F5344CB8AC3E}">
        <p14:creationId xmlns:p14="http://schemas.microsoft.com/office/powerpoint/2010/main" val="28544898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838200" y="13716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indent="-228600" algn="just">
              <a:tabLst>
                <a:tab pos="228600" algn="l"/>
              </a:tabLst>
              <a:defRPr/>
            </a:pPr>
            <a:endParaRPr lang="fr-CA" sz="2000">
              <a:cs typeface="Times New Roman" charset="0"/>
            </a:endParaRPr>
          </a:p>
        </p:txBody>
      </p:sp>
      <p:sp>
        <p:nvSpPr>
          <p:cNvPr id="17415" name="Rectangle 7"/>
          <p:cNvSpPr>
            <a:spLocks noGrp="1" noChangeArrowheads="1"/>
          </p:cNvSpPr>
          <p:nvPr>
            <p:ph type="title"/>
          </p:nvPr>
        </p:nvSpPr>
        <p:spPr>
          <a:xfrm>
            <a:off x="1475656" y="332656"/>
            <a:ext cx="8453437" cy="757238"/>
          </a:xfrm>
        </p:spPr>
        <p:txBody>
          <a:bodyPr/>
          <a:lstStyle/>
          <a:p>
            <a:r>
              <a:rPr lang="fr-CA" dirty="0">
                <a:latin typeface="Arial" charset="0"/>
                <a:ea typeface="ＭＳ Ｐゴシック" charset="0"/>
              </a:rPr>
              <a:t>L’échantillonnage par grappes</a:t>
            </a:r>
            <a:endParaRPr lang="fr-FR" dirty="0">
              <a:latin typeface="Arial" charset="0"/>
              <a:ea typeface="ＭＳ Ｐゴシック" charset="0"/>
            </a:endParaRPr>
          </a:p>
        </p:txBody>
      </p:sp>
      <p:sp>
        <p:nvSpPr>
          <p:cNvPr id="17416" name="Rectangle 8"/>
          <p:cNvSpPr>
            <a:spLocks noGrp="1" noChangeArrowheads="1"/>
          </p:cNvSpPr>
          <p:nvPr>
            <p:ph type="body" idx="1"/>
          </p:nvPr>
        </p:nvSpPr>
        <p:spPr>
          <a:xfrm>
            <a:off x="323528" y="1201142"/>
            <a:ext cx="8453437" cy="3956050"/>
          </a:xfrm>
        </p:spPr>
        <p:txBody>
          <a:bodyPr/>
          <a:lstStyle/>
          <a:p>
            <a:pPr algn="just">
              <a:defRPr/>
            </a:pPr>
            <a:r>
              <a:rPr lang="fr-FR" sz="2600" dirty="0" smtClean="0"/>
              <a:t>La </a:t>
            </a:r>
            <a:r>
              <a:rPr lang="fr-FR" sz="2600" dirty="0"/>
              <a:t>technique de </a:t>
            </a:r>
            <a:r>
              <a:rPr lang="fr-FR" sz="2600" dirty="0" smtClean="0"/>
              <a:t>l</a:t>
            </a:r>
            <a:r>
              <a:rPr lang="fr-FR" sz="2600" dirty="0" smtClean="0">
                <a:latin typeface="Arial"/>
              </a:rPr>
              <a:t>’</a:t>
            </a:r>
            <a:r>
              <a:rPr lang="fr-FR" sz="2600" dirty="0" smtClean="0"/>
              <a:t>échantillonnage </a:t>
            </a:r>
            <a:r>
              <a:rPr lang="fr-FR" sz="2600" dirty="0"/>
              <a:t>en grappes entraîne la division de la population en groupes ou grappes.</a:t>
            </a:r>
          </a:p>
          <a:p>
            <a:pPr algn="just">
              <a:defRPr/>
            </a:pPr>
            <a:r>
              <a:rPr lang="fr-FR" sz="2600" dirty="0"/>
              <a:t>On sélectionne au hasard un certain nombre de grappes (unités primaires) pour représenter la population</a:t>
            </a:r>
            <a:r>
              <a:rPr lang="fr-FR" sz="2600" dirty="0" smtClean="0"/>
              <a:t>.</a:t>
            </a:r>
            <a:endParaRPr lang="fr-FR" sz="2600" dirty="0"/>
          </a:p>
        </p:txBody>
      </p:sp>
      <p:pic>
        <p:nvPicPr>
          <p:cNvPr id="5018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33825"/>
            <a:ext cx="16033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p:cNvSpPr>
            <a:spLocks noChangeArrowheads="1"/>
          </p:cNvSpPr>
          <p:nvPr/>
        </p:nvSpPr>
        <p:spPr bwMode="auto">
          <a:xfrm>
            <a:off x="2733898" y="3356992"/>
            <a:ext cx="407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dirty="0"/>
              <a:t>On sélectionne tous les individus des grappes choisies</a:t>
            </a:r>
          </a:p>
        </p:txBody>
      </p:sp>
      <p:sp>
        <p:nvSpPr>
          <p:cNvPr id="4" name="ZoneTexte 3"/>
          <p:cNvSpPr txBox="1"/>
          <p:nvPr/>
        </p:nvSpPr>
        <p:spPr>
          <a:xfrm>
            <a:off x="3924300" y="4149725"/>
            <a:ext cx="4705350" cy="1046163"/>
          </a:xfrm>
          <a:prstGeom prst="rect">
            <a:avLst/>
          </a:prstGeom>
          <a:noFill/>
        </p:spPr>
        <p:txBody>
          <a:bodyPr wrap="none">
            <a:spAutoFit/>
          </a:bodyPr>
          <a:lstStyle/>
          <a:p>
            <a:pPr>
              <a:defRPr/>
            </a:pPr>
            <a:r>
              <a:rPr lang="fr-FR" sz="2400" dirty="0">
                <a:solidFill>
                  <a:srgbClr val="000000"/>
                </a:solidFill>
                <a:latin typeface="+mn-lt"/>
              </a:rPr>
              <a:t>On sélectionne tous les individus</a:t>
            </a:r>
          </a:p>
          <a:p>
            <a:pPr>
              <a:defRPr/>
            </a:pPr>
            <a:r>
              <a:rPr lang="fr-FR" sz="2400" dirty="0">
                <a:solidFill>
                  <a:srgbClr val="000000"/>
                </a:solidFill>
                <a:latin typeface="+mn-lt"/>
              </a:rPr>
              <a:t>des grappes choisies</a:t>
            </a:r>
          </a:p>
          <a:p>
            <a:pPr>
              <a:defRPr/>
            </a:pPr>
            <a:endParaRPr lang="fr-FR" dirty="0"/>
          </a:p>
        </p:txBody>
      </p:sp>
    </p:spTree>
    <p:extLst>
      <p:ext uri="{BB962C8B-B14F-4D97-AF65-F5344CB8AC3E}">
        <p14:creationId xmlns:p14="http://schemas.microsoft.com/office/powerpoint/2010/main" val="4095586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47664" y="367506"/>
            <a:ext cx="8453437" cy="757238"/>
          </a:xfrm>
        </p:spPr>
        <p:txBody>
          <a:bodyPr/>
          <a:lstStyle/>
          <a:p>
            <a:pPr>
              <a:defRPr/>
            </a:pPr>
            <a:r>
              <a:rPr lang="fr-BE" dirty="0"/>
              <a:t>Echantillonnage</a:t>
            </a:r>
            <a:endParaRPr lang="en-GB" dirty="0"/>
          </a:p>
        </p:txBody>
      </p:sp>
      <p:sp>
        <p:nvSpPr>
          <p:cNvPr id="118787" name="Rectangle 3"/>
          <p:cNvSpPr>
            <a:spLocks noGrp="1" noChangeArrowheads="1"/>
          </p:cNvSpPr>
          <p:nvPr>
            <p:ph type="body" idx="1"/>
          </p:nvPr>
        </p:nvSpPr>
        <p:spPr>
          <a:xfrm>
            <a:off x="179388" y="1487959"/>
            <a:ext cx="8453437" cy="4605337"/>
          </a:xfrm>
        </p:spPr>
        <p:txBody>
          <a:bodyPr>
            <a:normAutofit/>
          </a:bodyPr>
          <a:lstStyle/>
          <a:p>
            <a:pPr>
              <a:defRPr/>
            </a:pPr>
            <a:r>
              <a:rPr lang="fr-BE" dirty="0"/>
              <a:t>Pourquoi ?</a:t>
            </a:r>
          </a:p>
          <a:p>
            <a:pPr lvl="1">
              <a:defRPr/>
            </a:pPr>
            <a:r>
              <a:rPr lang="fr-BE" sz="2200" b="1" dirty="0"/>
              <a:t>Réduire les </a:t>
            </a:r>
            <a:r>
              <a:rPr lang="fr-BE" sz="2200" b="1" dirty="0"/>
              <a:t>coûts,</a:t>
            </a:r>
            <a:endParaRPr lang="fr-BE" sz="2200" b="1" dirty="0"/>
          </a:p>
          <a:p>
            <a:pPr lvl="1">
              <a:defRPr/>
            </a:pPr>
            <a:r>
              <a:rPr lang="fr-BE" sz="2200" b="1" dirty="0"/>
              <a:t>Ressources </a:t>
            </a:r>
            <a:r>
              <a:rPr lang="fr-BE" sz="2200" b="1" dirty="0"/>
              <a:t>limitées </a:t>
            </a:r>
            <a:r>
              <a:rPr lang="fr-BE" sz="2200" b="1" dirty="0"/>
              <a:t>(temps, personnes, contrôle </a:t>
            </a:r>
            <a:r>
              <a:rPr lang="fr-BE" sz="2200" b="1" dirty="0"/>
              <a:t>destructif),</a:t>
            </a:r>
            <a:endParaRPr lang="fr-BE" sz="2200" b="1" dirty="0"/>
          </a:p>
          <a:p>
            <a:pPr lvl="1">
              <a:defRPr/>
            </a:pPr>
            <a:r>
              <a:rPr lang="fr-BE" sz="2200" b="1" dirty="0"/>
              <a:t>Population trop </a:t>
            </a:r>
            <a:r>
              <a:rPr lang="fr-BE" sz="2200" b="1" dirty="0"/>
              <a:t>grande</a:t>
            </a:r>
            <a:r>
              <a:rPr lang="fr-BE" sz="2200" b="1" dirty="0"/>
              <a:t>,</a:t>
            </a:r>
            <a:endParaRPr lang="fr-BE" sz="2200" b="1" dirty="0"/>
          </a:p>
          <a:p>
            <a:pPr lvl="1">
              <a:defRPr/>
            </a:pPr>
            <a:r>
              <a:rPr lang="fr-BE" sz="2200" b="1" dirty="0"/>
              <a:t>-&gt; Recensement exhaustif rarement possible.</a:t>
            </a:r>
          </a:p>
          <a:p>
            <a:pPr lvl="1">
              <a:defRPr/>
            </a:pPr>
            <a:endParaRPr lang="fr-BE" sz="2200" b="1" dirty="0"/>
          </a:p>
          <a:p>
            <a:pPr>
              <a:defRPr/>
            </a:pPr>
            <a:r>
              <a:rPr lang="fr-BE" dirty="0"/>
              <a:t>Enjeux</a:t>
            </a:r>
            <a:endParaRPr lang="fr-BE" dirty="0"/>
          </a:p>
          <a:p>
            <a:pPr lvl="1">
              <a:defRPr/>
            </a:pPr>
            <a:r>
              <a:rPr lang="fr-BE" sz="2200" b="1" dirty="0"/>
              <a:t>Eviter les biais (bien représenter </a:t>
            </a:r>
            <a:r>
              <a:rPr lang="fr-BE" sz="2200" b="1" dirty="0"/>
              <a:t>l</a:t>
            </a:r>
            <a:r>
              <a:rPr lang="fr-FR" sz="2200" b="1" dirty="0"/>
              <a:t>’</a:t>
            </a:r>
            <a:r>
              <a:rPr lang="fr-BE" sz="2200" b="1" dirty="0"/>
              <a:t>ensemble </a:t>
            </a:r>
            <a:r>
              <a:rPr lang="fr-BE" sz="2200" b="1" dirty="0"/>
              <a:t>de la population</a:t>
            </a:r>
            <a:r>
              <a:rPr lang="fr-BE" sz="2200" b="1" dirty="0"/>
              <a:t>),</a:t>
            </a:r>
            <a:endParaRPr lang="fr-BE" sz="2200" b="1" dirty="0"/>
          </a:p>
          <a:p>
            <a:pPr lvl="1">
              <a:defRPr/>
            </a:pPr>
            <a:r>
              <a:rPr lang="fr-BE" sz="2200" b="1" dirty="0"/>
              <a:t>Récolter le plus </a:t>
            </a:r>
            <a:r>
              <a:rPr lang="fr-BE" sz="2200" b="1" dirty="0"/>
              <a:t>d</a:t>
            </a:r>
            <a:r>
              <a:rPr lang="fr-FR" sz="2200" b="1" dirty="0"/>
              <a:t>’</a:t>
            </a:r>
            <a:r>
              <a:rPr lang="fr-BE" sz="2200" b="1" dirty="0"/>
              <a:t>information </a:t>
            </a:r>
            <a:r>
              <a:rPr lang="fr-BE" sz="2200" b="1" dirty="0"/>
              <a:t>possible.</a:t>
            </a:r>
            <a:endParaRPr lang="en-GB" sz="2200" b="1" dirty="0"/>
          </a:p>
        </p:txBody>
      </p:sp>
    </p:spTree>
    <p:extLst>
      <p:ext uri="{BB962C8B-B14F-4D97-AF65-F5344CB8AC3E}">
        <p14:creationId xmlns:p14="http://schemas.microsoft.com/office/powerpoint/2010/main" val="684135597"/>
      </p:ext>
    </p:extLst>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anim calcmode="lin" valueType="num">
                                      <p:cBhvr additive="base">
                                        <p:cTn id="11"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87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anim calcmode="lin" valueType="num">
                                      <p:cBhvr additive="base">
                                        <p:cTn id="15"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87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anim calcmode="lin" valueType="num">
                                      <p:cBhvr additive="base">
                                        <p:cTn id="19"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anim calcmode="lin" valueType="num">
                                      <p:cBhvr additive="base">
                                        <p:cTn id="23"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8787">
                                            <p:txEl>
                                              <p:pRg st="6" end="6"/>
                                            </p:txEl>
                                          </p:spTgt>
                                        </p:tgtEl>
                                        <p:attrNameLst>
                                          <p:attrName>style.visibility</p:attrName>
                                        </p:attrNameLst>
                                      </p:cBhvr>
                                      <p:to>
                                        <p:strVal val="visible"/>
                                      </p:to>
                                    </p:set>
                                    <p:anim calcmode="lin" valueType="num">
                                      <p:cBhvr additive="base">
                                        <p:cTn id="29" dur="5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878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8787">
                                            <p:txEl>
                                              <p:pRg st="7" end="7"/>
                                            </p:txEl>
                                          </p:spTgt>
                                        </p:tgtEl>
                                        <p:attrNameLst>
                                          <p:attrName>style.visibility</p:attrName>
                                        </p:attrNameLst>
                                      </p:cBhvr>
                                      <p:to>
                                        <p:strVal val="visible"/>
                                      </p:to>
                                    </p:set>
                                    <p:anim calcmode="lin" valueType="num">
                                      <p:cBhvr additive="base">
                                        <p:cTn id="33" dur="500" fill="hold"/>
                                        <p:tgtEl>
                                          <p:spTgt spid="1187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87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8787">
                                            <p:txEl>
                                              <p:pRg st="8" end="8"/>
                                            </p:txEl>
                                          </p:spTgt>
                                        </p:tgtEl>
                                        <p:attrNameLst>
                                          <p:attrName>style.visibility</p:attrName>
                                        </p:attrNameLst>
                                      </p:cBhvr>
                                      <p:to>
                                        <p:strVal val="visible"/>
                                      </p:to>
                                    </p:set>
                                    <p:anim calcmode="lin" valueType="num">
                                      <p:cBhvr additive="base">
                                        <p:cTn id="37" dur="500" fill="hold"/>
                                        <p:tgtEl>
                                          <p:spTgt spid="1187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619672" y="332656"/>
            <a:ext cx="8453437" cy="757238"/>
          </a:xfrm>
        </p:spPr>
        <p:txBody>
          <a:bodyPr/>
          <a:lstStyle/>
          <a:p>
            <a:r>
              <a:rPr lang="fr-CA" dirty="0">
                <a:latin typeface="Arial" charset="0"/>
                <a:ea typeface="ＭＳ Ｐゴシック" charset="0"/>
              </a:rPr>
              <a:t>L’échantillonnage par grappes</a:t>
            </a:r>
            <a:endParaRPr lang="fr-FR" dirty="0">
              <a:latin typeface="Arial" charset="0"/>
              <a:ea typeface="ＭＳ Ｐゴシック" charset="0"/>
            </a:endParaRPr>
          </a:p>
        </p:txBody>
      </p:sp>
      <p:sp>
        <p:nvSpPr>
          <p:cNvPr id="18436" name="Rectangle 4"/>
          <p:cNvSpPr>
            <a:spLocks noGrp="1" noChangeArrowheads="1"/>
          </p:cNvSpPr>
          <p:nvPr>
            <p:ph type="body" idx="1"/>
          </p:nvPr>
        </p:nvSpPr>
        <p:spPr>
          <a:xfrm>
            <a:off x="303213" y="1647825"/>
            <a:ext cx="8229600" cy="4733925"/>
          </a:xfrm>
        </p:spPr>
        <p:txBody>
          <a:bodyPr/>
          <a:lstStyle/>
          <a:p>
            <a:pPr algn="just">
              <a:lnSpc>
                <a:spcPct val="90000"/>
              </a:lnSpc>
            </a:pPr>
            <a:r>
              <a:rPr lang="fr-CA" sz="2400" b="1" u="sng">
                <a:latin typeface="Arial" charset="0"/>
                <a:ea typeface="ＭＳ Ｐゴシック" charset="0"/>
              </a:rPr>
              <a:t>Avantages</a:t>
            </a:r>
            <a:r>
              <a:rPr lang="fr-CA" sz="2400" b="1">
                <a:latin typeface="Arial" charset="0"/>
                <a:ea typeface="ＭＳ Ｐゴシック" charset="0"/>
              </a:rPr>
              <a:t> </a:t>
            </a:r>
            <a:r>
              <a:rPr lang="fr-CA" sz="2400">
                <a:latin typeface="Arial" charset="0"/>
                <a:ea typeface="ＭＳ Ｐゴシック" charset="0"/>
              </a:rPr>
              <a:t>:  la méthode ne nécessite pas une liste globale de la population puisque seuls les individus inclus dans les grappes comptent. Elle permet de limiter l’échantillon à des groupes compacts ce qui permet de réduire les coûts de déplacement et de supervision.</a:t>
            </a:r>
          </a:p>
          <a:p>
            <a:pPr>
              <a:lnSpc>
                <a:spcPct val="90000"/>
              </a:lnSpc>
            </a:pPr>
            <a:endParaRPr lang="fr-CA" sz="2400">
              <a:latin typeface="Arial" charset="0"/>
              <a:ea typeface="ＭＳ Ｐゴシック" charset="0"/>
            </a:endParaRPr>
          </a:p>
          <a:p>
            <a:pPr algn="just">
              <a:lnSpc>
                <a:spcPct val="90000"/>
              </a:lnSpc>
            </a:pPr>
            <a:r>
              <a:rPr lang="fr-CA" sz="2400" b="1" u="sng">
                <a:latin typeface="Arial" charset="0"/>
                <a:ea typeface="ＭＳ Ｐゴシック" charset="0"/>
              </a:rPr>
              <a:t>Désavantage</a:t>
            </a:r>
            <a:r>
              <a:rPr lang="fr-CA" sz="2400" u="sng">
                <a:latin typeface="Arial" charset="0"/>
                <a:ea typeface="ＭＳ Ｐゴシック" charset="0"/>
              </a:rPr>
              <a:t> </a:t>
            </a:r>
            <a:r>
              <a:rPr lang="fr-CA" sz="2400">
                <a:latin typeface="Arial" charset="0"/>
                <a:ea typeface="ＭＳ Ｐゴシック" charset="0"/>
              </a:rPr>
              <a:t>: la méthode peut entraîner des résultats imprécis (moins précis que les méthodes précédentes) puisque les unités voisines ont tendance à se ressembler.  Elle ne permet pas de contrôler la taille finale de l’échantillon.</a:t>
            </a:r>
          </a:p>
          <a:p>
            <a:pPr>
              <a:lnSpc>
                <a:spcPct val="90000"/>
              </a:lnSpc>
            </a:pPr>
            <a:endParaRPr lang="fr-CA" sz="2400">
              <a:latin typeface="Arial" charset="0"/>
              <a:ea typeface="ＭＳ Ｐゴシック" charset="0"/>
            </a:endParaRPr>
          </a:p>
        </p:txBody>
      </p:sp>
    </p:spTree>
    <p:extLst>
      <p:ext uri="{BB962C8B-B14F-4D97-AF65-F5344CB8AC3E}">
        <p14:creationId xmlns:p14="http://schemas.microsoft.com/office/powerpoint/2010/main" val="23551465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519163" y="332656"/>
            <a:ext cx="8453437" cy="757238"/>
          </a:xfrm>
        </p:spPr>
        <p:txBody>
          <a:bodyPr/>
          <a:lstStyle/>
          <a:p>
            <a:pPr>
              <a:defRPr/>
            </a:pPr>
            <a:r>
              <a:rPr lang="fr-CA" dirty="0" smtClean="0">
                <a:latin typeface="Arial" charset="0"/>
                <a:ea typeface="ＭＳ Ｐゴシック" charset="0"/>
              </a:rPr>
              <a:t>Exemple : sondage des élèves de 3ème</a:t>
            </a:r>
            <a:endParaRPr lang="fr-FR" dirty="0">
              <a:latin typeface="Arial" charset="0"/>
              <a:ea typeface="ＭＳ Ｐゴシック" charset="0"/>
            </a:endParaRPr>
          </a:p>
        </p:txBody>
      </p:sp>
      <p:pic>
        <p:nvPicPr>
          <p:cNvPr id="3" name="Espace réservé du contenu 2"/>
          <p:cNvPicPr>
            <a:picLocks noGrp="1" noChangeAspect="1"/>
          </p:cNvPicPr>
          <p:nvPr>
            <p:ph idx="1"/>
          </p:nvPr>
        </p:nvPicPr>
        <p:blipFill>
          <a:blip r:embed="rId2"/>
          <a:srcRect t="18749" b="18749"/>
          <a:stretch>
            <a:fillRect/>
          </a:stretch>
        </p:blipFill>
        <p:spPr>
          <a:xfrm>
            <a:off x="107950" y="1125538"/>
            <a:ext cx="3844925" cy="1798637"/>
          </a:xfrm>
        </p:spPr>
      </p:pic>
      <p:pic>
        <p:nvPicPr>
          <p:cNvPr id="5222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05038"/>
            <a:ext cx="3479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437063"/>
            <a:ext cx="4419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ZoneTexte 5"/>
          <p:cNvSpPr txBox="1">
            <a:spLocks noChangeArrowheads="1"/>
          </p:cNvSpPr>
          <p:nvPr/>
        </p:nvSpPr>
        <p:spPr bwMode="auto">
          <a:xfrm>
            <a:off x="4859338" y="1484313"/>
            <a:ext cx="40338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bg1"/>
                </a:solidFill>
                <a:latin typeface="Times New Roman" charset="0"/>
                <a:ea typeface="ＭＳ Ｐゴシック" charset="0"/>
                <a:cs typeface="ＭＳ Ｐゴシック" charset="0"/>
              </a:defRPr>
            </a:lvl1pPr>
            <a:lvl2pPr>
              <a:defRPr sz="1400">
                <a:solidFill>
                  <a:schemeClr val="bg1"/>
                </a:solidFill>
                <a:latin typeface="Times New Roman" charset="0"/>
                <a:ea typeface="ＭＳ Ｐゴシック" charset="0"/>
              </a:defRPr>
            </a:lvl2pPr>
            <a:lvl3pPr>
              <a:defRPr sz="1400">
                <a:solidFill>
                  <a:schemeClr val="bg1"/>
                </a:solidFill>
                <a:latin typeface="Times New Roman" charset="0"/>
                <a:ea typeface="ＭＳ Ｐゴシック" charset="0"/>
              </a:defRPr>
            </a:lvl3pPr>
            <a:lvl4pPr>
              <a:defRPr sz="1400">
                <a:solidFill>
                  <a:schemeClr val="bg1"/>
                </a:solidFill>
                <a:latin typeface="Times New Roman" charset="0"/>
                <a:ea typeface="ＭＳ Ｐゴシック" charset="0"/>
              </a:defRPr>
            </a:lvl4pPr>
            <a:lvl5pPr>
              <a:defRPr sz="1400">
                <a:solidFill>
                  <a:schemeClr val="bg1"/>
                </a:solidFill>
                <a:latin typeface="Times New Roman" charset="0"/>
                <a:ea typeface="ＭＳ Ｐゴシック" charset="0"/>
              </a:defRPr>
            </a:lvl5pPr>
            <a:lvl6pPr marL="25146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6pPr>
            <a:lvl7pPr marL="29718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7pPr>
            <a:lvl8pPr marL="34290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8pPr>
            <a:lvl9pPr marL="38862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9pPr>
          </a:lstStyle>
          <a:p>
            <a:pPr algn="l">
              <a:buFont typeface="Arial" charset="0"/>
              <a:buChar char="•"/>
            </a:pPr>
            <a:r>
              <a:rPr lang="fr-FR" sz="2000">
                <a:solidFill>
                  <a:srgbClr val="000000"/>
                </a:solidFill>
                <a:latin typeface="Arial" charset="0"/>
              </a:rPr>
              <a:t>Les différents établissements (collèges) constituent des grappes.</a:t>
            </a:r>
          </a:p>
          <a:p>
            <a:pPr algn="l">
              <a:buFont typeface="Arial" charset="0"/>
              <a:buChar char="•"/>
            </a:pPr>
            <a:r>
              <a:rPr lang="fr-FR" sz="2000">
                <a:solidFill>
                  <a:srgbClr val="000000"/>
                </a:solidFill>
                <a:latin typeface="Arial" charset="0"/>
              </a:rPr>
              <a:t>On tire au hasard 50 collèges sur le territoire.</a:t>
            </a:r>
          </a:p>
          <a:p>
            <a:pPr algn="l">
              <a:buFont typeface="Arial" charset="0"/>
              <a:buChar char="•"/>
            </a:pPr>
            <a:r>
              <a:rPr lang="fr-FR" sz="2000">
                <a:solidFill>
                  <a:srgbClr val="000000"/>
                </a:solidFill>
                <a:latin typeface="Arial" charset="0"/>
              </a:rPr>
              <a:t>Pb : chaque collège n’a pas le même nombre d’élèves de troisième.</a:t>
            </a:r>
          </a:p>
        </p:txBody>
      </p:sp>
    </p:spTree>
    <p:extLst>
      <p:ext uri="{BB962C8B-B14F-4D97-AF65-F5344CB8AC3E}">
        <p14:creationId xmlns:p14="http://schemas.microsoft.com/office/powerpoint/2010/main" val="5481682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47664" y="332656"/>
            <a:ext cx="8453437" cy="757238"/>
          </a:xfrm>
        </p:spPr>
        <p:txBody>
          <a:bodyPr/>
          <a:lstStyle/>
          <a:p>
            <a:pPr>
              <a:defRPr/>
            </a:pPr>
            <a:r>
              <a:rPr lang="fr-FR" dirty="0"/>
              <a:t>L</a:t>
            </a:r>
            <a:r>
              <a:rPr lang="ja-JP" altLang="fr-FR" dirty="0">
                <a:latin typeface="Arial"/>
              </a:rPr>
              <a:t>’</a:t>
            </a:r>
            <a:r>
              <a:rPr lang="fr-FR" dirty="0"/>
              <a:t>échantillonnage à plusieurs degrés</a:t>
            </a:r>
          </a:p>
        </p:txBody>
      </p:sp>
      <p:sp>
        <p:nvSpPr>
          <p:cNvPr id="109571" name="Rectangle 3"/>
          <p:cNvSpPr>
            <a:spLocks noGrp="1" noChangeArrowheads="1"/>
          </p:cNvSpPr>
          <p:nvPr>
            <p:ph type="body" idx="1"/>
          </p:nvPr>
        </p:nvSpPr>
        <p:spPr>
          <a:xfrm>
            <a:off x="250825" y="1412875"/>
            <a:ext cx="8362950" cy="4878388"/>
          </a:xfrm>
        </p:spPr>
        <p:txBody>
          <a:bodyPr>
            <a:normAutofit lnSpcReduction="10000"/>
          </a:bodyPr>
          <a:lstStyle/>
          <a:p>
            <a:pPr algn="just">
              <a:lnSpc>
                <a:spcPct val="80000"/>
              </a:lnSpc>
              <a:defRPr/>
            </a:pPr>
            <a:r>
              <a:rPr lang="fr-FR" sz="2600" dirty="0"/>
              <a:t>Ressemble à </a:t>
            </a:r>
            <a:r>
              <a:rPr lang="fr-FR" sz="2600" dirty="0" smtClean="0"/>
              <a:t>l</a:t>
            </a:r>
            <a:r>
              <a:rPr lang="fr-FR" sz="2600" dirty="0" smtClean="0">
                <a:latin typeface="Arial"/>
              </a:rPr>
              <a:t>’</a:t>
            </a:r>
            <a:r>
              <a:rPr lang="fr-FR" sz="2600" dirty="0" smtClean="0"/>
              <a:t>échantillonnage </a:t>
            </a:r>
            <a:r>
              <a:rPr lang="fr-FR" sz="2600" dirty="0"/>
              <a:t>en grappes, sauf que dans ce cas on prélève un échantillon à l</a:t>
            </a:r>
            <a:r>
              <a:rPr lang="ja-JP" altLang="fr-FR" sz="2600" dirty="0">
                <a:latin typeface="Arial"/>
              </a:rPr>
              <a:t>’</a:t>
            </a:r>
            <a:r>
              <a:rPr lang="fr-FR" sz="2600" dirty="0"/>
              <a:t>intérieur de chaque </a:t>
            </a:r>
            <a:r>
              <a:rPr lang="fr-FR" sz="2600" dirty="0" smtClean="0"/>
              <a:t>grappe.</a:t>
            </a:r>
          </a:p>
          <a:p>
            <a:pPr algn="just">
              <a:lnSpc>
                <a:spcPct val="80000"/>
              </a:lnSpc>
              <a:defRPr/>
            </a:pPr>
            <a:endParaRPr lang="fr-FR" sz="2600" dirty="0"/>
          </a:p>
          <a:p>
            <a:pPr algn="just">
              <a:lnSpc>
                <a:spcPct val="80000"/>
              </a:lnSpc>
              <a:defRPr/>
            </a:pPr>
            <a:r>
              <a:rPr lang="fr-FR" sz="2600" dirty="0"/>
              <a:t>On a au moins deux </a:t>
            </a:r>
            <a:r>
              <a:rPr lang="fr-FR" sz="2600" dirty="0" smtClean="0"/>
              <a:t>degrés :</a:t>
            </a:r>
            <a:endParaRPr lang="fr-FR" sz="2600" dirty="0"/>
          </a:p>
          <a:p>
            <a:pPr lvl="1" algn="just">
              <a:lnSpc>
                <a:spcPct val="80000"/>
              </a:lnSpc>
              <a:defRPr/>
            </a:pPr>
            <a:r>
              <a:rPr lang="fr-FR" sz="2200" dirty="0"/>
              <a:t>On identifie </a:t>
            </a:r>
            <a:r>
              <a:rPr lang="fr-FR" sz="2200" dirty="0" smtClean="0"/>
              <a:t>d’abord </a:t>
            </a:r>
            <a:r>
              <a:rPr lang="fr-FR" sz="2200" dirty="0"/>
              <a:t>les grandes grappes (unités primaires). Ces grappes renferment plus </a:t>
            </a:r>
            <a:r>
              <a:rPr lang="fr-FR" sz="2200" dirty="0" smtClean="0"/>
              <a:t>d</a:t>
            </a:r>
            <a:r>
              <a:rPr lang="fr-FR" sz="2200" dirty="0" smtClean="0">
                <a:latin typeface="Arial"/>
              </a:rPr>
              <a:t>’</a:t>
            </a:r>
            <a:r>
              <a:rPr lang="fr-FR" sz="2200" dirty="0" smtClean="0"/>
              <a:t>unités qu</a:t>
            </a:r>
            <a:r>
              <a:rPr lang="fr-FR" sz="2200" dirty="0" smtClean="0">
                <a:latin typeface="Arial"/>
              </a:rPr>
              <a:t>’</a:t>
            </a:r>
            <a:r>
              <a:rPr lang="fr-FR" sz="2200" dirty="0" smtClean="0"/>
              <a:t>il n</a:t>
            </a:r>
            <a:r>
              <a:rPr lang="fr-FR" sz="2200" dirty="0" smtClean="0">
                <a:latin typeface="Arial"/>
              </a:rPr>
              <a:t>’</a:t>
            </a:r>
            <a:r>
              <a:rPr lang="fr-FR" sz="2200" dirty="0" smtClean="0"/>
              <a:t>en </a:t>
            </a:r>
            <a:r>
              <a:rPr lang="fr-FR" sz="2200" dirty="0"/>
              <a:t>faut dans </a:t>
            </a:r>
            <a:r>
              <a:rPr lang="fr-FR" sz="2200" dirty="0" smtClean="0"/>
              <a:t>l</a:t>
            </a:r>
            <a:r>
              <a:rPr lang="fr-FR" sz="2200" dirty="0" smtClean="0">
                <a:latin typeface="Arial"/>
              </a:rPr>
              <a:t>’</a:t>
            </a:r>
            <a:r>
              <a:rPr lang="fr-FR" sz="2200" dirty="0" smtClean="0"/>
              <a:t>échantillon.</a:t>
            </a:r>
            <a:endParaRPr lang="fr-FR" sz="2200" dirty="0"/>
          </a:p>
          <a:p>
            <a:pPr lvl="1" algn="just">
              <a:lnSpc>
                <a:spcPct val="80000"/>
              </a:lnSpc>
              <a:defRPr/>
            </a:pPr>
            <a:r>
              <a:rPr lang="fr-FR" sz="2200" dirty="0"/>
              <a:t>Au second degré, à </a:t>
            </a:r>
            <a:r>
              <a:rPr lang="fr-FR" sz="2200" dirty="0" smtClean="0"/>
              <a:t>l</a:t>
            </a:r>
            <a:r>
              <a:rPr lang="fr-FR" sz="2200" dirty="0" smtClean="0">
                <a:latin typeface="Arial"/>
              </a:rPr>
              <a:t>’</a:t>
            </a:r>
            <a:r>
              <a:rPr lang="fr-FR" sz="2200" dirty="0" smtClean="0"/>
              <a:t>intérieur </a:t>
            </a:r>
            <a:r>
              <a:rPr lang="fr-FR" sz="2200" dirty="0"/>
              <a:t>de chaque </a:t>
            </a:r>
            <a:r>
              <a:rPr lang="fr-FR" sz="2200" dirty="0" smtClean="0"/>
              <a:t>grappe, </a:t>
            </a:r>
            <a:r>
              <a:rPr lang="fr-FR" sz="2200" dirty="0"/>
              <a:t>on sélectionne les unités (unités secondaires) qui vont faire partie de </a:t>
            </a:r>
            <a:r>
              <a:rPr lang="fr-FR" sz="2200" dirty="0" smtClean="0"/>
              <a:t>l</a:t>
            </a:r>
            <a:r>
              <a:rPr lang="ja-JP" altLang="fr-FR" sz="2200" dirty="0" smtClean="0">
                <a:latin typeface="Arial"/>
              </a:rPr>
              <a:t>’</a:t>
            </a:r>
            <a:r>
              <a:rPr lang="fr-FR" sz="2200" dirty="0" smtClean="0"/>
              <a:t>échantillon.</a:t>
            </a:r>
            <a:endParaRPr lang="fr-FR" sz="2200" dirty="0"/>
          </a:p>
          <a:p>
            <a:pPr>
              <a:lnSpc>
                <a:spcPct val="80000"/>
              </a:lnSpc>
              <a:defRPr/>
            </a:pPr>
            <a:r>
              <a:rPr lang="fr-FR" sz="2600" dirty="0"/>
              <a:t>On peut utiliser plus de 2 degrés :</a:t>
            </a:r>
          </a:p>
          <a:p>
            <a:pPr lvl="1">
              <a:lnSpc>
                <a:spcPct val="80000"/>
              </a:lnSpc>
              <a:defRPr/>
            </a:pPr>
            <a:r>
              <a:rPr lang="fr-FR" sz="2200" dirty="0"/>
              <a:t>Niveau 1 : Ville</a:t>
            </a:r>
          </a:p>
          <a:p>
            <a:pPr lvl="1">
              <a:lnSpc>
                <a:spcPct val="80000"/>
              </a:lnSpc>
              <a:defRPr/>
            </a:pPr>
            <a:r>
              <a:rPr lang="fr-FR" sz="2200" dirty="0"/>
              <a:t>Niveau </a:t>
            </a:r>
            <a:r>
              <a:rPr lang="fr-FR" sz="2200" dirty="0" smtClean="0"/>
              <a:t>2 </a:t>
            </a:r>
            <a:r>
              <a:rPr lang="fr-FR" sz="2200" dirty="0"/>
              <a:t>: Établissement de santé</a:t>
            </a:r>
          </a:p>
          <a:p>
            <a:pPr lvl="1">
              <a:lnSpc>
                <a:spcPct val="80000"/>
              </a:lnSpc>
              <a:defRPr/>
            </a:pPr>
            <a:r>
              <a:rPr lang="fr-FR" sz="2200" dirty="0"/>
              <a:t>Niveau 3 : Médecins</a:t>
            </a:r>
          </a:p>
        </p:txBody>
      </p:sp>
    </p:spTree>
    <p:extLst>
      <p:ext uri="{BB962C8B-B14F-4D97-AF65-F5344CB8AC3E}">
        <p14:creationId xmlns:p14="http://schemas.microsoft.com/office/powerpoint/2010/main" val="39421868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fr-FR"/>
              <a:t>L</a:t>
            </a:r>
            <a:r>
              <a:rPr lang="ja-JP" altLang="fr-FR">
                <a:latin typeface="Arial"/>
              </a:rPr>
              <a:t>’</a:t>
            </a:r>
            <a:r>
              <a:rPr lang="fr-FR"/>
              <a:t>échantillonnage à plusieurs degrés</a:t>
            </a:r>
          </a:p>
        </p:txBody>
      </p:sp>
      <p:sp>
        <p:nvSpPr>
          <p:cNvPr id="110595" name="Rectangle 3"/>
          <p:cNvSpPr>
            <a:spLocks noGrp="1" noChangeArrowheads="1"/>
          </p:cNvSpPr>
          <p:nvPr>
            <p:ph type="body" idx="1"/>
          </p:nvPr>
        </p:nvSpPr>
        <p:spPr/>
        <p:txBody>
          <a:bodyPr/>
          <a:lstStyle/>
          <a:p>
            <a:pPr>
              <a:defRPr/>
            </a:pPr>
            <a:r>
              <a:rPr lang="fr-FR" sz="2400" b="1" u="sng" dirty="0"/>
              <a:t>Avantage :</a:t>
            </a:r>
            <a:r>
              <a:rPr lang="fr-FR" sz="2400" dirty="0"/>
              <a:t> </a:t>
            </a:r>
            <a:endParaRPr lang="fr-FR" sz="2400" dirty="0" smtClean="0"/>
          </a:p>
          <a:p>
            <a:pPr>
              <a:defRPr/>
            </a:pPr>
            <a:r>
              <a:rPr lang="fr-FR" sz="2400" dirty="0"/>
              <a:t>	</a:t>
            </a:r>
            <a:r>
              <a:rPr lang="fr-FR" sz="2400" dirty="0" smtClean="0"/>
              <a:t>Échantillon </a:t>
            </a:r>
            <a:r>
              <a:rPr lang="fr-FR" sz="2400" dirty="0"/>
              <a:t>plus concentré ce qui réduit les coûts, pas besoin de disposer de la liste de toutes les unités. La méthode permet de contrôler la taille de l</a:t>
            </a:r>
            <a:r>
              <a:rPr lang="ja-JP" altLang="fr-FR" sz="2400" dirty="0"/>
              <a:t>’</a:t>
            </a:r>
            <a:r>
              <a:rPr lang="fr-FR" sz="2400" dirty="0"/>
              <a:t>échantillon notamment par stratification.</a:t>
            </a:r>
          </a:p>
          <a:p>
            <a:pPr>
              <a:defRPr/>
            </a:pPr>
            <a:endParaRPr lang="fr-FR" sz="2400" dirty="0"/>
          </a:p>
          <a:p>
            <a:pPr>
              <a:defRPr/>
            </a:pPr>
            <a:r>
              <a:rPr lang="fr-FR" sz="2400" b="1" u="sng" dirty="0"/>
              <a:t>Désavantage :</a:t>
            </a:r>
            <a:r>
              <a:rPr lang="fr-FR" sz="2400" dirty="0"/>
              <a:t> </a:t>
            </a:r>
            <a:endParaRPr lang="fr-FR" sz="2400" dirty="0" smtClean="0"/>
          </a:p>
          <a:p>
            <a:pPr>
              <a:defRPr/>
            </a:pPr>
            <a:r>
              <a:rPr lang="fr-FR" sz="2400" dirty="0"/>
              <a:t>	P</a:t>
            </a:r>
            <a:r>
              <a:rPr lang="fr-FR" sz="2400" dirty="0" smtClean="0"/>
              <a:t>récision </a:t>
            </a:r>
            <a:r>
              <a:rPr lang="fr-FR" sz="2400" dirty="0"/>
              <a:t>des résultats</a:t>
            </a:r>
          </a:p>
        </p:txBody>
      </p:sp>
    </p:spTree>
    <p:extLst>
      <p:ext uri="{BB962C8B-B14F-4D97-AF65-F5344CB8AC3E}">
        <p14:creationId xmlns:p14="http://schemas.microsoft.com/office/powerpoint/2010/main" val="3726585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475656" y="332656"/>
            <a:ext cx="8453437" cy="757238"/>
          </a:xfrm>
        </p:spPr>
        <p:txBody>
          <a:bodyPr/>
          <a:lstStyle/>
          <a:p>
            <a:pPr>
              <a:defRPr/>
            </a:pPr>
            <a:r>
              <a:rPr lang="fr-CA" dirty="0" smtClean="0">
                <a:latin typeface="Arial" charset="0"/>
                <a:ea typeface="ＭＳ Ｐゴシック" charset="0"/>
              </a:rPr>
              <a:t>Exemple : sondage des élèves de 3ème</a:t>
            </a:r>
            <a:endParaRPr lang="fr-FR" dirty="0">
              <a:latin typeface="Arial" charset="0"/>
              <a:ea typeface="ＭＳ Ｐゴシック" charset="0"/>
            </a:endParaRPr>
          </a:p>
        </p:txBody>
      </p:sp>
      <p:pic>
        <p:nvPicPr>
          <p:cNvPr id="3" name="Espace réservé du contenu 2"/>
          <p:cNvPicPr>
            <a:picLocks noGrp="1" noChangeAspect="1"/>
          </p:cNvPicPr>
          <p:nvPr>
            <p:ph idx="1"/>
          </p:nvPr>
        </p:nvPicPr>
        <p:blipFill>
          <a:blip r:embed="rId2"/>
          <a:srcRect t="18749" b="18749"/>
          <a:stretch>
            <a:fillRect/>
          </a:stretch>
        </p:blipFill>
        <p:spPr>
          <a:xfrm>
            <a:off x="107950" y="1270000"/>
            <a:ext cx="3844925" cy="1798638"/>
          </a:xfrm>
        </p:spPr>
      </p:pic>
      <p:pic>
        <p:nvPicPr>
          <p:cNvPr id="5529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747963"/>
            <a:ext cx="3479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3" y="4652963"/>
            <a:ext cx="4419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ZoneTexte 5"/>
          <p:cNvSpPr txBox="1">
            <a:spLocks noChangeArrowheads="1"/>
          </p:cNvSpPr>
          <p:nvPr/>
        </p:nvSpPr>
        <p:spPr bwMode="auto">
          <a:xfrm>
            <a:off x="4716463" y="1484313"/>
            <a:ext cx="41767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bg1"/>
                </a:solidFill>
                <a:latin typeface="Times New Roman" charset="0"/>
                <a:ea typeface="ＭＳ Ｐゴシック" charset="0"/>
                <a:cs typeface="ＭＳ Ｐゴシック" charset="0"/>
              </a:defRPr>
            </a:lvl1pPr>
            <a:lvl2pPr>
              <a:defRPr sz="1400">
                <a:solidFill>
                  <a:schemeClr val="bg1"/>
                </a:solidFill>
                <a:latin typeface="Times New Roman" charset="0"/>
                <a:ea typeface="ＭＳ Ｐゴシック" charset="0"/>
              </a:defRPr>
            </a:lvl2pPr>
            <a:lvl3pPr>
              <a:defRPr sz="1400">
                <a:solidFill>
                  <a:schemeClr val="bg1"/>
                </a:solidFill>
                <a:latin typeface="Times New Roman" charset="0"/>
                <a:ea typeface="ＭＳ Ｐゴシック" charset="0"/>
              </a:defRPr>
            </a:lvl3pPr>
            <a:lvl4pPr>
              <a:defRPr sz="1400">
                <a:solidFill>
                  <a:schemeClr val="bg1"/>
                </a:solidFill>
                <a:latin typeface="Times New Roman" charset="0"/>
                <a:ea typeface="ＭＳ Ｐゴシック" charset="0"/>
              </a:defRPr>
            </a:lvl4pPr>
            <a:lvl5pPr>
              <a:defRPr sz="1400">
                <a:solidFill>
                  <a:schemeClr val="bg1"/>
                </a:solidFill>
                <a:latin typeface="Times New Roman" charset="0"/>
                <a:ea typeface="ＭＳ Ｐゴシック" charset="0"/>
              </a:defRPr>
            </a:lvl5pPr>
            <a:lvl6pPr marL="25146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6pPr>
            <a:lvl7pPr marL="29718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7pPr>
            <a:lvl8pPr marL="34290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8pPr>
            <a:lvl9pPr marL="3886200" indent="-228600" algn="r" defTabSz="449263" eaLnBrk="0" fontAlgn="base" hangingPunct="0">
              <a:spcBef>
                <a:spcPct val="0"/>
              </a:spcBef>
              <a:spcAft>
                <a:spcPct val="0"/>
              </a:spcAft>
              <a:buClr>
                <a:srgbClr val="000000"/>
              </a:buClr>
              <a:buSzPct val="100000"/>
              <a:buFont typeface="Times New Roman" charset="0"/>
              <a:defRPr sz="1400">
                <a:solidFill>
                  <a:schemeClr val="bg1"/>
                </a:solidFill>
                <a:latin typeface="Times New Roman" charset="0"/>
                <a:ea typeface="ＭＳ Ｐゴシック" charset="0"/>
              </a:defRPr>
            </a:lvl9pPr>
          </a:lstStyle>
          <a:p>
            <a:pPr algn="just">
              <a:buFont typeface="Arial" charset="0"/>
              <a:buChar char="•"/>
            </a:pPr>
            <a:r>
              <a:rPr lang="fr-FR" sz="2400">
                <a:solidFill>
                  <a:srgbClr val="000000"/>
                </a:solidFill>
                <a:latin typeface="Arial" charset="0"/>
              </a:rPr>
              <a:t>Dans le cas de l'échantillonnage à plusieurs degrés, on prend la liste des élèves de 3</a:t>
            </a:r>
            <a:r>
              <a:rPr lang="fr-FR" sz="2400" baseline="30000">
                <a:solidFill>
                  <a:srgbClr val="000000"/>
                </a:solidFill>
                <a:latin typeface="Arial" charset="0"/>
              </a:rPr>
              <a:t>ème</a:t>
            </a:r>
            <a:r>
              <a:rPr lang="fr-FR" sz="2400">
                <a:solidFill>
                  <a:srgbClr val="000000"/>
                </a:solidFill>
                <a:latin typeface="Arial" charset="0"/>
              </a:rPr>
              <a:t> des écoles sélectionnées et on choisit un échantillon parmi ces élèves (ex : aléatoire simple).</a:t>
            </a:r>
          </a:p>
          <a:p>
            <a:pPr algn="just">
              <a:buFont typeface="Arial" charset="0"/>
              <a:buChar char="•"/>
            </a:pPr>
            <a:r>
              <a:rPr lang="fr-FR" sz="2400">
                <a:solidFill>
                  <a:srgbClr val="000000"/>
                </a:solidFill>
                <a:latin typeface="Arial" charset="0"/>
              </a:rPr>
              <a:t>Plan d’échantillonnage à deux degrés</a:t>
            </a:r>
          </a:p>
        </p:txBody>
      </p:sp>
    </p:spTree>
    <p:extLst>
      <p:ext uri="{BB962C8B-B14F-4D97-AF65-F5344CB8AC3E}">
        <p14:creationId xmlns:p14="http://schemas.microsoft.com/office/powerpoint/2010/main" val="34539136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03648" y="332656"/>
            <a:ext cx="8453437" cy="757238"/>
          </a:xfrm>
        </p:spPr>
        <p:txBody>
          <a:bodyPr/>
          <a:lstStyle/>
          <a:p>
            <a:pPr>
              <a:defRPr/>
            </a:pPr>
            <a:r>
              <a:rPr lang="fr-FR" dirty="0"/>
              <a:t>L</a:t>
            </a:r>
            <a:r>
              <a:rPr lang="ja-JP" altLang="fr-FR" dirty="0">
                <a:latin typeface="Arial"/>
              </a:rPr>
              <a:t>’</a:t>
            </a:r>
            <a:r>
              <a:rPr lang="fr-FR" dirty="0"/>
              <a:t>échantillonnage à plusieurs phases</a:t>
            </a:r>
          </a:p>
        </p:txBody>
      </p:sp>
      <p:sp>
        <p:nvSpPr>
          <p:cNvPr id="112643" name="Rectangle 3"/>
          <p:cNvSpPr>
            <a:spLocks noGrp="1" noChangeArrowheads="1"/>
          </p:cNvSpPr>
          <p:nvPr>
            <p:ph type="body" idx="1"/>
          </p:nvPr>
        </p:nvSpPr>
        <p:spPr>
          <a:xfrm>
            <a:off x="395288" y="1631950"/>
            <a:ext cx="8453437" cy="4892675"/>
          </a:xfrm>
        </p:spPr>
        <p:txBody>
          <a:bodyPr/>
          <a:lstStyle/>
          <a:p>
            <a:pPr algn="just">
              <a:defRPr/>
            </a:pPr>
            <a:r>
              <a:rPr lang="fr-FR" sz="2800" dirty="0"/>
              <a:t>Les données de base sont collectées auprès d</a:t>
            </a:r>
            <a:r>
              <a:rPr lang="ja-JP" altLang="fr-FR" sz="2800" dirty="0"/>
              <a:t>’</a:t>
            </a:r>
            <a:r>
              <a:rPr lang="fr-FR" sz="2800" dirty="0"/>
              <a:t>un échantillon </a:t>
            </a:r>
            <a:r>
              <a:rPr lang="fr-FR" sz="2800" dirty="0" smtClean="0"/>
              <a:t>d’unité </a:t>
            </a:r>
            <a:r>
              <a:rPr lang="fr-FR" sz="2800" dirty="0"/>
              <a:t>de grande taille, ensuite pour un sous-échantillon de ces unités, la collecte des données est plus détaillée</a:t>
            </a:r>
            <a:r>
              <a:rPr lang="fr-FR" sz="2800" dirty="0" smtClean="0"/>
              <a:t>.</a:t>
            </a:r>
          </a:p>
          <a:p>
            <a:pPr algn="just">
              <a:defRPr/>
            </a:pPr>
            <a:endParaRPr lang="fr-FR" sz="2800" dirty="0"/>
          </a:p>
          <a:p>
            <a:pPr algn="just">
              <a:defRPr/>
            </a:pPr>
            <a:r>
              <a:rPr lang="fr-FR" sz="2800" dirty="0"/>
              <a:t>Le plus couramment on utilise deux </a:t>
            </a:r>
            <a:r>
              <a:rPr lang="fr-FR" sz="2800" dirty="0" smtClean="0"/>
              <a:t>phases </a:t>
            </a:r>
            <a:r>
              <a:rPr lang="fr-FR" sz="2800" dirty="0"/>
              <a:t>ou </a:t>
            </a:r>
            <a:r>
              <a:rPr lang="fr-FR" sz="2800" dirty="0" smtClean="0"/>
              <a:t>un échantillonnage double.</a:t>
            </a:r>
            <a:endParaRPr lang="fr-FR" sz="2800" dirty="0"/>
          </a:p>
        </p:txBody>
      </p:sp>
    </p:spTree>
    <p:extLst>
      <p:ext uri="{BB962C8B-B14F-4D97-AF65-F5344CB8AC3E}">
        <p14:creationId xmlns:p14="http://schemas.microsoft.com/office/powerpoint/2010/main" val="358309710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1547664" y="332656"/>
            <a:ext cx="8453437" cy="757238"/>
          </a:xfrm>
        </p:spPr>
        <p:txBody>
          <a:bodyPr/>
          <a:lstStyle/>
          <a:p>
            <a:pPr>
              <a:defRPr/>
            </a:pPr>
            <a:r>
              <a:rPr lang="fr-FR" dirty="0"/>
              <a:t>L</a:t>
            </a:r>
            <a:r>
              <a:rPr lang="ja-JP" altLang="fr-FR" dirty="0">
                <a:latin typeface="Arial"/>
              </a:rPr>
              <a:t>’</a:t>
            </a:r>
            <a:r>
              <a:rPr lang="fr-FR" dirty="0"/>
              <a:t>échantillonnage à plusieurs phases</a:t>
            </a:r>
          </a:p>
        </p:txBody>
      </p:sp>
      <p:sp>
        <p:nvSpPr>
          <p:cNvPr id="114693" name="Rectangle 5"/>
          <p:cNvSpPr>
            <a:spLocks noGrp="1" noChangeArrowheads="1"/>
          </p:cNvSpPr>
          <p:nvPr>
            <p:ph type="body" idx="1"/>
          </p:nvPr>
        </p:nvSpPr>
        <p:spPr>
          <a:xfrm>
            <a:off x="179388" y="1271588"/>
            <a:ext cx="8453437" cy="3957637"/>
          </a:xfrm>
        </p:spPr>
        <p:txBody>
          <a:bodyPr>
            <a:normAutofit lnSpcReduction="10000"/>
          </a:bodyPr>
          <a:lstStyle/>
          <a:p>
            <a:pPr algn="just">
              <a:defRPr/>
            </a:pPr>
            <a:r>
              <a:rPr lang="fr-FR" sz="2600" dirty="0"/>
              <a:t>Exemple : on a besoin d</a:t>
            </a:r>
            <a:r>
              <a:rPr lang="ja-JP" altLang="fr-FR" sz="2600" dirty="0">
                <a:latin typeface="Arial"/>
              </a:rPr>
              <a:t>’</a:t>
            </a:r>
            <a:r>
              <a:rPr lang="fr-FR" sz="2600" dirty="0"/>
              <a:t>information sur </a:t>
            </a:r>
            <a:r>
              <a:rPr lang="fr-FR" sz="2600" dirty="0" smtClean="0"/>
              <a:t>les magasins de course à pied. Mais dans la base de sondage, trop de types de commerce sont présents : multi-sport, nature, montagne, athlétisme etc. </a:t>
            </a:r>
            <a:endParaRPr lang="fr-FR" sz="2600" dirty="0"/>
          </a:p>
          <a:p>
            <a:pPr lvl="1" algn="just">
              <a:defRPr/>
            </a:pPr>
            <a:r>
              <a:rPr lang="fr-FR" sz="2200" dirty="0"/>
              <a:t>On pourrait mener </a:t>
            </a:r>
            <a:r>
              <a:rPr lang="fr-FR" sz="2200" dirty="0" smtClean="0"/>
              <a:t>une </a:t>
            </a:r>
            <a:r>
              <a:rPr lang="fr-FR" sz="2200" dirty="0"/>
              <a:t>enquête sur un premier échantillon de grande taille dont la seule question serait </a:t>
            </a:r>
            <a:r>
              <a:rPr lang="fr-FR" sz="2200" dirty="0" smtClean="0"/>
              <a:t>« vous consacrez-vous exclusivement à la course à pied ? »</a:t>
            </a:r>
            <a:endParaRPr lang="fr-FR" sz="2200" dirty="0"/>
          </a:p>
          <a:p>
            <a:pPr lvl="1" algn="just">
              <a:defRPr/>
            </a:pPr>
            <a:r>
              <a:rPr lang="fr-FR" sz="2200" dirty="0"/>
              <a:t>Puis sur la sélection des </a:t>
            </a:r>
            <a:r>
              <a:rPr lang="fr-FR" sz="2200" dirty="0" smtClean="0"/>
              <a:t>magasins de course à pied uniquement on </a:t>
            </a:r>
            <a:r>
              <a:rPr lang="fr-FR" sz="2200" dirty="0"/>
              <a:t>extrait un second échantillon plus petit que le premier auquel on pose des questions détaillées.</a:t>
            </a:r>
          </a:p>
        </p:txBody>
      </p:sp>
    </p:spTree>
    <p:extLst>
      <p:ext uri="{BB962C8B-B14F-4D97-AF65-F5344CB8AC3E}">
        <p14:creationId xmlns:p14="http://schemas.microsoft.com/office/powerpoint/2010/main" val="38442602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1547664" y="332656"/>
            <a:ext cx="8453437" cy="757238"/>
          </a:xfrm>
        </p:spPr>
        <p:txBody>
          <a:bodyPr/>
          <a:lstStyle/>
          <a:p>
            <a:pPr>
              <a:defRPr/>
            </a:pPr>
            <a:r>
              <a:rPr lang="fr-CA" dirty="0"/>
              <a:t>Méthodes </a:t>
            </a:r>
            <a:r>
              <a:rPr lang="fr-CA" dirty="0" smtClean="0"/>
              <a:t>non </a:t>
            </a:r>
            <a:r>
              <a:rPr lang="fr-CA" dirty="0"/>
              <a:t>aléatoires</a:t>
            </a:r>
            <a:endParaRPr lang="fr-FR" dirty="0"/>
          </a:p>
        </p:txBody>
      </p:sp>
      <p:sp>
        <p:nvSpPr>
          <p:cNvPr id="19463" name="Rectangle 7"/>
          <p:cNvSpPr>
            <a:spLocks noGrp="1" noChangeArrowheads="1"/>
          </p:cNvSpPr>
          <p:nvPr>
            <p:ph type="body" idx="1"/>
          </p:nvPr>
        </p:nvSpPr>
        <p:spPr>
          <a:xfrm>
            <a:off x="395288" y="1125538"/>
            <a:ext cx="8291512" cy="4718050"/>
          </a:xfrm>
        </p:spPr>
        <p:txBody>
          <a:bodyPr/>
          <a:lstStyle/>
          <a:p>
            <a:pPr algn="just">
              <a:defRPr/>
            </a:pPr>
            <a:r>
              <a:rPr lang="fr-CA" sz="2600" dirty="0" smtClean="0"/>
              <a:t>Les </a:t>
            </a:r>
            <a:r>
              <a:rPr lang="fr-CA" sz="2600" dirty="0"/>
              <a:t>méthodes non aléatoires sont des méthodes où le concept de </a:t>
            </a:r>
            <a:r>
              <a:rPr lang="fr-CA" sz="2600" dirty="0" smtClean="0"/>
              <a:t>tirage équiprobable </a:t>
            </a:r>
            <a:r>
              <a:rPr lang="fr-CA" sz="2600" dirty="0"/>
              <a:t>est absent. Ce sont des méthodes </a:t>
            </a:r>
            <a:r>
              <a:rPr lang="fr-CA" sz="2600" dirty="0" smtClean="0"/>
              <a:t>théoriquement moins fiables.</a:t>
            </a:r>
          </a:p>
          <a:p>
            <a:pPr algn="just">
              <a:defRPr/>
            </a:pPr>
            <a:endParaRPr lang="fr-CA" sz="2600" dirty="0"/>
          </a:p>
          <a:p>
            <a:pPr algn="just">
              <a:defRPr/>
            </a:pPr>
            <a:r>
              <a:rPr lang="fr-CA" sz="2600" dirty="0"/>
              <a:t>Elles ne </a:t>
            </a:r>
            <a:r>
              <a:rPr lang="fr-CA" sz="2600" dirty="0" smtClean="0"/>
              <a:t>nécessitent </a:t>
            </a:r>
            <a:r>
              <a:rPr lang="fr-CA" sz="2600" dirty="0"/>
              <a:t>pas de base de </a:t>
            </a:r>
            <a:r>
              <a:rPr lang="fr-CA" sz="2600" dirty="0" smtClean="0"/>
              <a:t>sondage.</a:t>
            </a:r>
            <a:endParaRPr lang="fr-CA" sz="2600" dirty="0"/>
          </a:p>
          <a:p>
            <a:pPr algn="just">
              <a:defRPr/>
            </a:pPr>
            <a:r>
              <a:rPr lang="fr-CA" sz="2600" dirty="0"/>
              <a:t> Elles sont souvent utilisées :</a:t>
            </a:r>
          </a:p>
          <a:p>
            <a:pPr lvl="1" algn="just">
              <a:defRPr/>
            </a:pPr>
            <a:r>
              <a:rPr lang="fr-CA" sz="2200" dirty="0"/>
              <a:t> pour des études </a:t>
            </a:r>
            <a:r>
              <a:rPr lang="fr-CA" sz="2200" dirty="0" smtClean="0"/>
              <a:t>exploratoires</a:t>
            </a:r>
            <a:r>
              <a:rPr lang="fr-CA" sz="2200" dirty="0"/>
              <a:t>,</a:t>
            </a:r>
          </a:p>
          <a:p>
            <a:pPr lvl="1" algn="just">
              <a:defRPr/>
            </a:pPr>
            <a:r>
              <a:rPr lang="fr-CA" sz="2200" dirty="0"/>
              <a:t> pour réduire les </a:t>
            </a:r>
            <a:r>
              <a:rPr lang="fr-CA" sz="2200" dirty="0" smtClean="0"/>
              <a:t>coûts</a:t>
            </a:r>
            <a:r>
              <a:rPr lang="fr-CA" sz="2200" dirty="0"/>
              <a:t>,</a:t>
            </a:r>
          </a:p>
          <a:p>
            <a:pPr lvl="1" algn="just">
              <a:defRPr/>
            </a:pPr>
            <a:r>
              <a:rPr lang="fr-CA" sz="2200" dirty="0"/>
              <a:t> quand il est impossible ou non envisageable d’utiliser la méthode aléatoire.</a:t>
            </a:r>
            <a:r>
              <a:rPr lang="fr-FR" sz="2200" dirty="0"/>
              <a:t> </a:t>
            </a:r>
          </a:p>
          <a:p>
            <a:pPr algn="just">
              <a:defRPr/>
            </a:pPr>
            <a:endParaRPr lang="fr-FR" sz="2600" dirty="0"/>
          </a:p>
        </p:txBody>
      </p:sp>
    </p:spTree>
    <p:extLst>
      <p:ext uri="{BB962C8B-B14F-4D97-AF65-F5344CB8AC3E}">
        <p14:creationId xmlns:p14="http://schemas.microsoft.com/office/powerpoint/2010/main" val="27209697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547664" y="332656"/>
            <a:ext cx="8453437" cy="757238"/>
          </a:xfrm>
        </p:spPr>
        <p:txBody>
          <a:bodyPr/>
          <a:lstStyle/>
          <a:p>
            <a:pPr>
              <a:defRPr/>
            </a:pPr>
            <a:r>
              <a:rPr lang="fr-FR" dirty="0"/>
              <a:t>Méthodes non aléatoires</a:t>
            </a:r>
          </a:p>
        </p:txBody>
      </p:sp>
      <p:sp>
        <p:nvSpPr>
          <p:cNvPr id="20484" name="Rectangle 4"/>
          <p:cNvSpPr>
            <a:spLocks noGrp="1" noChangeArrowheads="1"/>
          </p:cNvSpPr>
          <p:nvPr>
            <p:ph type="body" idx="1"/>
          </p:nvPr>
        </p:nvSpPr>
        <p:spPr>
          <a:xfrm>
            <a:off x="0" y="1412776"/>
            <a:ext cx="8362950" cy="4878388"/>
          </a:xfrm>
        </p:spPr>
        <p:txBody>
          <a:bodyPr>
            <a:normAutofit fontScale="92500"/>
          </a:bodyPr>
          <a:lstStyle/>
          <a:p>
            <a:pPr lvl="1" algn="just">
              <a:lnSpc>
                <a:spcPct val="80000"/>
              </a:lnSpc>
            </a:pPr>
            <a:r>
              <a:rPr lang="fr-CA" sz="2400" b="1" dirty="0">
                <a:latin typeface="Arial" charset="0"/>
                <a:ea typeface="ＭＳ Ｐゴシック" charset="0"/>
              </a:rPr>
              <a:t>L’échantillonnage de volontaires</a:t>
            </a:r>
            <a:r>
              <a:rPr lang="fr-CA" sz="2400" dirty="0">
                <a:solidFill>
                  <a:srgbClr val="800000"/>
                </a:solidFill>
                <a:latin typeface="Arial" charset="0"/>
                <a:ea typeface="ＭＳ Ｐゴシック" charset="0"/>
              </a:rPr>
              <a:t> </a:t>
            </a:r>
            <a:r>
              <a:rPr lang="fr-CA" sz="2400" dirty="0">
                <a:latin typeface="Arial" charset="0"/>
                <a:ea typeface="ＭＳ Ｐゴシック" charset="0"/>
              </a:rPr>
              <a:t>: expériences médicales ou psychologiques.</a:t>
            </a:r>
          </a:p>
          <a:p>
            <a:pPr lvl="1" algn="just">
              <a:lnSpc>
                <a:spcPct val="80000"/>
              </a:lnSpc>
            </a:pPr>
            <a:endParaRPr lang="fr-CA" sz="2400" dirty="0">
              <a:latin typeface="Arial" charset="0"/>
              <a:ea typeface="ＭＳ Ｐゴシック" charset="0"/>
            </a:endParaRPr>
          </a:p>
          <a:p>
            <a:pPr lvl="1" algn="just">
              <a:lnSpc>
                <a:spcPct val="80000"/>
              </a:lnSpc>
            </a:pPr>
            <a:r>
              <a:rPr lang="fr-CA" sz="2400" b="1" dirty="0">
                <a:solidFill>
                  <a:srgbClr val="000000"/>
                </a:solidFill>
                <a:latin typeface="Arial" charset="0"/>
                <a:ea typeface="ＭＳ Ｐゴシック" charset="0"/>
              </a:rPr>
              <a:t>L’échantillonnage au jugé</a:t>
            </a:r>
            <a:r>
              <a:rPr lang="fr-CA" sz="2400" dirty="0">
                <a:latin typeface="Arial" charset="0"/>
                <a:ea typeface="ＭＳ Ｐゴシック" charset="0"/>
              </a:rPr>
              <a:t> : cette méthode implique la sélection d’individus en fonction de l’idée qu’on se fait de la composition de la population. On le fait pour des essais auprès des groupes cibles.</a:t>
            </a:r>
          </a:p>
          <a:p>
            <a:pPr lvl="1" algn="just">
              <a:lnSpc>
                <a:spcPct val="80000"/>
              </a:lnSpc>
            </a:pPr>
            <a:endParaRPr lang="fr-CA" sz="2400" dirty="0">
              <a:latin typeface="Arial" charset="0"/>
              <a:ea typeface="ＭＳ Ｐゴシック" charset="0"/>
            </a:endParaRPr>
          </a:p>
          <a:p>
            <a:pPr lvl="1" algn="just">
              <a:lnSpc>
                <a:spcPct val="80000"/>
              </a:lnSpc>
            </a:pPr>
            <a:r>
              <a:rPr lang="fr-CA" sz="2400" b="1" dirty="0">
                <a:solidFill>
                  <a:srgbClr val="000000"/>
                </a:solidFill>
                <a:latin typeface="Arial" charset="0"/>
                <a:ea typeface="ＭＳ Ｐゴシック" charset="0"/>
              </a:rPr>
              <a:t>L’échantillonnage par quotas</a:t>
            </a:r>
            <a:r>
              <a:rPr lang="fr-CA" sz="2400" b="1" dirty="0">
                <a:latin typeface="Arial" charset="0"/>
                <a:ea typeface="ＭＳ Ｐゴシック" charset="0"/>
              </a:rPr>
              <a:t> </a:t>
            </a:r>
            <a:r>
              <a:rPr lang="fr-CA" sz="2400" dirty="0">
                <a:latin typeface="Arial" charset="0"/>
                <a:ea typeface="ＭＳ Ｐゴシック" charset="0"/>
              </a:rPr>
              <a:t>: il est largement utilisé dans les enquêtes d’opinion et les études de marché. On parle aussi </a:t>
            </a:r>
            <a:r>
              <a:rPr lang="fr-CA" sz="2400" b="1" dirty="0">
                <a:latin typeface="Arial" charset="0"/>
                <a:ea typeface="ＭＳ Ｐゴシック" charset="0"/>
              </a:rPr>
              <a:t>d’échantillonnage dirigé </a:t>
            </a:r>
            <a:r>
              <a:rPr lang="fr-CA" sz="2400" dirty="0">
                <a:latin typeface="Arial" charset="0"/>
                <a:ea typeface="ＭＳ Ｐゴシック" charset="0"/>
              </a:rPr>
              <a:t>ou</a:t>
            </a:r>
            <a:r>
              <a:rPr lang="fr-CA" sz="2400" b="1" dirty="0">
                <a:latin typeface="Arial" charset="0"/>
                <a:ea typeface="ＭＳ Ｐゴシック" charset="0"/>
              </a:rPr>
              <a:t> par choix  raisonné</a:t>
            </a:r>
            <a:r>
              <a:rPr lang="fr-CA" sz="2400" dirty="0">
                <a:latin typeface="Arial" charset="0"/>
                <a:ea typeface="ＭＳ Ｐゴシック" charset="0"/>
              </a:rPr>
              <a:t>. On demande aux enquêteurs de faire un nombre d’entrevues dans divers groupes établis en fonction du secteur géographique, de l’âge, du sexe ou d’autres caractéristiques. L’enquêteur doit respecter son quota.</a:t>
            </a:r>
            <a:r>
              <a:rPr lang="fr-FR" sz="2400" dirty="0">
                <a:latin typeface="Arial" charset="0"/>
                <a:ea typeface="ＭＳ Ｐゴシック" charset="0"/>
              </a:rPr>
              <a:t> </a:t>
            </a:r>
          </a:p>
          <a:p>
            <a:pPr lvl="1" algn="just">
              <a:lnSpc>
                <a:spcPct val="80000"/>
              </a:lnSpc>
            </a:pPr>
            <a:r>
              <a:rPr lang="fr-FR" sz="2400" dirty="0">
                <a:latin typeface="Arial" charset="0"/>
                <a:ea typeface="ＭＳ Ｐゴシック" charset="0"/>
              </a:rPr>
              <a:t>	-&gt; </a:t>
            </a:r>
            <a:r>
              <a:rPr lang="fr-CA" sz="2400" dirty="0">
                <a:latin typeface="Arial" charset="0"/>
                <a:ea typeface="ＭＳ Ｐゴシック" charset="0"/>
              </a:rPr>
              <a:t>Ne suppose pas de liste des individus de la population</a:t>
            </a:r>
            <a:endParaRPr lang="fr-FR" sz="2400" dirty="0">
              <a:latin typeface="Arial" charset="0"/>
              <a:ea typeface="ＭＳ Ｐゴシック" charset="0"/>
            </a:endParaRPr>
          </a:p>
          <a:p>
            <a:pPr>
              <a:lnSpc>
                <a:spcPct val="80000"/>
              </a:lnSpc>
            </a:pPr>
            <a:endParaRPr lang="fr-FR" sz="2100" dirty="0">
              <a:latin typeface="Arial" charset="0"/>
              <a:ea typeface="ＭＳ Ｐゴシック" charset="0"/>
            </a:endParaRPr>
          </a:p>
        </p:txBody>
      </p:sp>
    </p:spTree>
    <p:extLst>
      <p:ext uri="{BB962C8B-B14F-4D97-AF65-F5344CB8AC3E}">
        <p14:creationId xmlns:p14="http://schemas.microsoft.com/office/powerpoint/2010/main" val="2460043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547664" y="332656"/>
            <a:ext cx="8453437" cy="757238"/>
          </a:xfrm>
        </p:spPr>
        <p:txBody>
          <a:bodyPr/>
          <a:lstStyle/>
          <a:p>
            <a:pPr>
              <a:defRPr/>
            </a:pPr>
            <a:r>
              <a:rPr lang="fr-FR" dirty="0"/>
              <a:t>Méthodes non aléatoires</a:t>
            </a:r>
          </a:p>
        </p:txBody>
      </p:sp>
      <p:sp>
        <p:nvSpPr>
          <p:cNvPr id="21508" name="Rectangle 4"/>
          <p:cNvSpPr>
            <a:spLocks noGrp="1" noChangeArrowheads="1"/>
          </p:cNvSpPr>
          <p:nvPr>
            <p:ph type="body" idx="1"/>
          </p:nvPr>
        </p:nvSpPr>
        <p:spPr>
          <a:xfrm>
            <a:off x="366713" y="1631950"/>
            <a:ext cx="8453437" cy="3957638"/>
          </a:xfrm>
        </p:spPr>
        <p:txBody>
          <a:bodyPr/>
          <a:lstStyle/>
          <a:p>
            <a:r>
              <a:rPr lang="fr-CA" sz="2400" b="1" u="sng">
                <a:latin typeface="Arial" charset="0"/>
                <a:ea typeface="ＭＳ Ｐゴシック" charset="0"/>
              </a:rPr>
              <a:t>Avantages</a:t>
            </a:r>
            <a:r>
              <a:rPr lang="fr-CA" sz="2400" u="sng">
                <a:latin typeface="Arial" charset="0"/>
                <a:ea typeface="ＭＳ Ｐゴシック" charset="0"/>
              </a:rPr>
              <a:t> </a:t>
            </a:r>
            <a:r>
              <a:rPr lang="fr-CA" sz="2400">
                <a:latin typeface="Arial" charset="0"/>
                <a:ea typeface="ＭＳ Ｐゴシック" charset="0"/>
              </a:rPr>
              <a:t>: moins coûteuses et plus faciles à réaliser.</a:t>
            </a:r>
          </a:p>
          <a:p>
            <a:endParaRPr lang="fr-CA" sz="2400">
              <a:latin typeface="Arial" charset="0"/>
              <a:ea typeface="ＭＳ Ｐゴシック" charset="0"/>
            </a:endParaRPr>
          </a:p>
          <a:p>
            <a:pPr algn="just"/>
            <a:r>
              <a:rPr lang="fr-CA" sz="2400" b="1" u="sng">
                <a:latin typeface="Arial" charset="0"/>
                <a:ea typeface="ＭＳ Ｐゴシック" charset="0"/>
              </a:rPr>
              <a:t>Désavantages </a:t>
            </a:r>
            <a:r>
              <a:rPr lang="fr-CA" sz="2400">
                <a:latin typeface="Arial" charset="0"/>
                <a:ea typeface="ＭＳ Ｐゴシック" charset="0"/>
              </a:rPr>
              <a:t>: beaucoup de non-réponses; difficulté de trancher lorsqu’il s’agit de sélectionner des individus d’un groupe d’âge ouvert (ex : comment sélectionner des étudiants ? Et les personnes agées : faut-il prendre 66 ans, 70 ans …).</a:t>
            </a:r>
          </a:p>
          <a:p>
            <a:endParaRPr lang="fr-FR" sz="2400">
              <a:latin typeface="Arial" charset="0"/>
              <a:ea typeface="ＭＳ Ｐゴシック" charset="0"/>
            </a:endParaRPr>
          </a:p>
        </p:txBody>
      </p:sp>
    </p:spTree>
    <p:extLst>
      <p:ext uri="{BB962C8B-B14F-4D97-AF65-F5344CB8AC3E}">
        <p14:creationId xmlns:p14="http://schemas.microsoft.com/office/powerpoint/2010/main" val="547242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619672" y="188913"/>
            <a:ext cx="8229600" cy="863600"/>
          </a:xfrm>
        </p:spPr>
        <p:txBody>
          <a:bodyPr/>
          <a:lstStyle/>
          <a:p>
            <a:pPr>
              <a:defRPr/>
            </a:pPr>
            <a:r>
              <a:rPr lang="fr-FR" dirty="0" smtClean="0"/>
              <a:t>Principe</a:t>
            </a:r>
            <a:endParaRPr lang="fr-FR" dirty="0"/>
          </a:p>
        </p:txBody>
      </p:sp>
      <p:grpSp>
        <p:nvGrpSpPr>
          <p:cNvPr id="2" name="Group 3"/>
          <p:cNvGrpSpPr>
            <a:grpSpLocks/>
          </p:cNvGrpSpPr>
          <p:nvPr/>
        </p:nvGrpSpPr>
        <p:grpSpPr bwMode="auto">
          <a:xfrm>
            <a:off x="5867400" y="1268760"/>
            <a:ext cx="2895600" cy="4876800"/>
            <a:chOff x="3696" y="912"/>
            <a:chExt cx="1824" cy="3072"/>
          </a:xfrm>
        </p:grpSpPr>
        <p:sp>
          <p:nvSpPr>
            <p:cNvPr id="11275" name="Oval 4"/>
            <p:cNvSpPr>
              <a:spLocks noChangeArrowheads="1"/>
            </p:cNvSpPr>
            <p:nvPr/>
          </p:nvSpPr>
          <p:spPr bwMode="auto">
            <a:xfrm>
              <a:off x="3696" y="912"/>
              <a:ext cx="1824" cy="3072"/>
            </a:xfrm>
            <a:prstGeom prst="ellipse">
              <a:avLst/>
            </a:prstGeom>
            <a:solidFill>
              <a:schemeClr val="bg1"/>
            </a:solidFill>
            <a:ln w="25400">
              <a:solidFill>
                <a:schemeClr val="tx1"/>
              </a:solidFill>
              <a:round/>
              <a:headEnd type="none" w="sm" len="sm"/>
              <a:tailEnd type="none" w="sm" len="sm"/>
            </a:ln>
          </p:spPr>
          <p:txBody>
            <a:bodyPr wrap="none" anchor="ctr"/>
            <a:lstStyle/>
            <a:p>
              <a:pPr algn="ctr"/>
              <a:endParaRPr lang="fr-FR" sz="2000"/>
            </a:p>
          </p:txBody>
        </p:sp>
        <p:sp>
          <p:nvSpPr>
            <p:cNvPr id="11276" name="Text Box 5"/>
            <p:cNvSpPr txBox="1">
              <a:spLocks noChangeArrowheads="1"/>
            </p:cNvSpPr>
            <p:nvPr/>
          </p:nvSpPr>
          <p:spPr bwMode="auto">
            <a:xfrm>
              <a:off x="4272" y="12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77" name="Text Box 6"/>
            <p:cNvSpPr txBox="1">
              <a:spLocks noChangeArrowheads="1"/>
            </p:cNvSpPr>
            <p:nvPr/>
          </p:nvSpPr>
          <p:spPr bwMode="auto">
            <a:xfrm>
              <a:off x="4080"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78" name="Text Box 7"/>
            <p:cNvSpPr txBox="1">
              <a:spLocks noChangeArrowheads="1"/>
            </p:cNvSpPr>
            <p:nvPr/>
          </p:nvSpPr>
          <p:spPr bwMode="auto">
            <a:xfrm>
              <a:off x="4368" y="153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79" name="Text Box 8"/>
            <p:cNvSpPr txBox="1">
              <a:spLocks noChangeArrowheads="1"/>
            </p:cNvSpPr>
            <p:nvPr/>
          </p:nvSpPr>
          <p:spPr bwMode="auto">
            <a:xfrm>
              <a:off x="4416" y="13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0" name="Text Box 9"/>
            <p:cNvSpPr txBox="1">
              <a:spLocks noChangeArrowheads="1"/>
            </p:cNvSpPr>
            <p:nvPr/>
          </p:nvSpPr>
          <p:spPr bwMode="auto">
            <a:xfrm>
              <a:off x="4560" y="172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1" name="Text Box 10"/>
            <p:cNvSpPr txBox="1">
              <a:spLocks noChangeArrowheads="1"/>
            </p:cNvSpPr>
            <p:nvPr/>
          </p:nvSpPr>
          <p:spPr bwMode="auto">
            <a:xfrm>
              <a:off x="4752" y="16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2" name="Text Box 11"/>
            <p:cNvSpPr txBox="1">
              <a:spLocks noChangeArrowheads="1"/>
            </p:cNvSpPr>
            <p:nvPr/>
          </p:nvSpPr>
          <p:spPr bwMode="auto">
            <a:xfrm>
              <a:off x="4128" y="17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3" name="Text Box 12"/>
            <p:cNvSpPr txBox="1">
              <a:spLocks noChangeArrowheads="1"/>
            </p:cNvSpPr>
            <p:nvPr/>
          </p:nvSpPr>
          <p:spPr bwMode="auto">
            <a:xfrm>
              <a:off x="5136" y="22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4" name="Text Box 13"/>
            <p:cNvSpPr txBox="1">
              <a:spLocks noChangeArrowheads="1"/>
            </p:cNvSpPr>
            <p:nvPr/>
          </p:nvSpPr>
          <p:spPr bwMode="auto">
            <a:xfrm>
              <a:off x="4752" y="206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5" name="Text Box 14"/>
            <p:cNvSpPr txBox="1">
              <a:spLocks noChangeArrowheads="1"/>
            </p:cNvSpPr>
            <p:nvPr/>
          </p:nvSpPr>
          <p:spPr bwMode="auto">
            <a:xfrm>
              <a:off x="5040" y="19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6" name="Text Box 15"/>
            <p:cNvSpPr txBox="1">
              <a:spLocks noChangeArrowheads="1"/>
            </p:cNvSpPr>
            <p:nvPr/>
          </p:nvSpPr>
          <p:spPr bwMode="auto">
            <a:xfrm>
              <a:off x="3984" y="15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7" name="Text Box 16"/>
            <p:cNvSpPr txBox="1">
              <a:spLocks noChangeArrowheads="1"/>
            </p:cNvSpPr>
            <p:nvPr/>
          </p:nvSpPr>
          <p:spPr bwMode="auto">
            <a:xfrm>
              <a:off x="4320"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8" name="Text Box 17"/>
            <p:cNvSpPr txBox="1">
              <a:spLocks noChangeArrowheads="1"/>
            </p:cNvSpPr>
            <p:nvPr/>
          </p:nvSpPr>
          <p:spPr bwMode="auto">
            <a:xfrm>
              <a:off x="4848" y="34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89" name="Text Box 18"/>
            <p:cNvSpPr txBox="1">
              <a:spLocks noChangeArrowheads="1"/>
            </p:cNvSpPr>
            <p:nvPr/>
          </p:nvSpPr>
          <p:spPr bwMode="auto">
            <a:xfrm>
              <a:off x="4512" y="201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0" name="Text Box 19"/>
            <p:cNvSpPr txBox="1">
              <a:spLocks noChangeArrowheads="1"/>
            </p:cNvSpPr>
            <p:nvPr/>
          </p:nvSpPr>
          <p:spPr bwMode="auto">
            <a:xfrm>
              <a:off x="4896" y="23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1" name="Text Box 20"/>
            <p:cNvSpPr txBox="1">
              <a:spLocks noChangeArrowheads="1"/>
            </p:cNvSpPr>
            <p:nvPr/>
          </p:nvSpPr>
          <p:spPr bwMode="auto">
            <a:xfrm>
              <a:off x="3888" y="22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2" name="Text Box 21"/>
            <p:cNvSpPr txBox="1">
              <a:spLocks noChangeArrowheads="1"/>
            </p:cNvSpPr>
            <p:nvPr/>
          </p:nvSpPr>
          <p:spPr bwMode="auto">
            <a:xfrm>
              <a:off x="4032" y="23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3" name="Text Box 22"/>
            <p:cNvSpPr txBox="1">
              <a:spLocks noChangeArrowheads="1"/>
            </p:cNvSpPr>
            <p:nvPr/>
          </p:nvSpPr>
          <p:spPr bwMode="auto">
            <a:xfrm>
              <a:off x="3792" y="25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4" name="Text Box 23"/>
            <p:cNvSpPr txBox="1">
              <a:spLocks noChangeArrowheads="1"/>
            </p:cNvSpPr>
            <p:nvPr/>
          </p:nvSpPr>
          <p:spPr bwMode="auto">
            <a:xfrm>
              <a:off x="4176" y="24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5" name="Text Box 24"/>
            <p:cNvSpPr txBox="1">
              <a:spLocks noChangeArrowheads="1"/>
            </p:cNvSpPr>
            <p:nvPr/>
          </p:nvSpPr>
          <p:spPr bwMode="auto">
            <a:xfrm>
              <a:off x="4368" y="25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6" name="Text Box 25"/>
            <p:cNvSpPr txBox="1">
              <a:spLocks noChangeArrowheads="1"/>
            </p:cNvSpPr>
            <p:nvPr/>
          </p:nvSpPr>
          <p:spPr bwMode="auto">
            <a:xfrm>
              <a:off x="4176" y="27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7" name="Text Box 26"/>
            <p:cNvSpPr txBox="1">
              <a:spLocks noChangeArrowheads="1"/>
            </p:cNvSpPr>
            <p:nvPr/>
          </p:nvSpPr>
          <p:spPr bwMode="auto">
            <a:xfrm>
              <a:off x="4464" y="27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8" name="Text Box 27"/>
            <p:cNvSpPr txBox="1">
              <a:spLocks noChangeArrowheads="1"/>
            </p:cNvSpPr>
            <p:nvPr/>
          </p:nvSpPr>
          <p:spPr bwMode="auto">
            <a:xfrm>
              <a:off x="5184" y="29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299" name="Text Box 28"/>
            <p:cNvSpPr txBox="1">
              <a:spLocks noChangeArrowheads="1"/>
            </p:cNvSpPr>
            <p:nvPr/>
          </p:nvSpPr>
          <p:spPr bwMode="auto">
            <a:xfrm>
              <a:off x="4656" y="29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0" name="Text Box 29"/>
            <p:cNvSpPr txBox="1">
              <a:spLocks noChangeArrowheads="1"/>
            </p:cNvSpPr>
            <p:nvPr/>
          </p:nvSpPr>
          <p:spPr bwMode="auto">
            <a:xfrm>
              <a:off x="3936" y="26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1" name="Text Box 30"/>
            <p:cNvSpPr txBox="1">
              <a:spLocks noChangeArrowheads="1"/>
            </p:cNvSpPr>
            <p:nvPr/>
          </p:nvSpPr>
          <p:spPr bwMode="auto">
            <a:xfrm>
              <a:off x="5232" y="273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p>
              <a:r>
                <a:rPr lang="fr-FR" b="1">
                  <a:solidFill>
                    <a:srgbClr val="009999"/>
                  </a:solidFill>
                </a:rPr>
                <a:t>x</a:t>
              </a:r>
            </a:p>
          </p:txBody>
        </p:sp>
        <p:sp>
          <p:nvSpPr>
            <p:cNvPr id="11302" name="Text Box 31"/>
            <p:cNvSpPr txBox="1">
              <a:spLocks noChangeArrowheads="1"/>
            </p:cNvSpPr>
            <p:nvPr/>
          </p:nvSpPr>
          <p:spPr bwMode="auto">
            <a:xfrm>
              <a:off x="4848" y="31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3" name="Text Box 32"/>
            <p:cNvSpPr txBox="1">
              <a:spLocks noChangeArrowheads="1"/>
            </p:cNvSpPr>
            <p:nvPr/>
          </p:nvSpPr>
          <p:spPr bwMode="auto">
            <a:xfrm>
              <a:off x="3888" y="30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4" name="Text Box 33"/>
            <p:cNvSpPr txBox="1">
              <a:spLocks noChangeArrowheads="1"/>
            </p:cNvSpPr>
            <p:nvPr/>
          </p:nvSpPr>
          <p:spPr bwMode="auto">
            <a:xfrm>
              <a:off x="4224" y="30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5" name="Text Box 34"/>
            <p:cNvSpPr txBox="1">
              <a:spLocks noChangeArrowheads="1"/>
            </p:cNvSpPr>
            <p:nvPr/>
          </p:nvSpPr>
          <p:spPr bwMode="auto">
            <a:xfrm>
              <a:off x="4416" y="31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6" name="Text Box 35"/>
            <p:cNvSpPr txBox="1">
              <a:spLocks noChangeArrowheads="1"/>
            </p:cNvSpPr>
            <p:nvPr/>
          </p:nvSpPr>
          <p:spPr bwMode="auto">
            <a:xfrm>
              <a:off x="4176" y="33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7" name="Text Box 36"/>
            <p:cNvSpPr txBox="1">
              <a:spLocks noChangeArrowheads="1"/>
            </p:cNvSpPr>
            <p:nvPr/>
          </p:nvSpPr>
          <p:spPr bwMode="auto">
            <a:xfrm>
              <a:off x="4416" y="35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8" name="Text Box 37"/>
            <p:cNvSpPr txBox="1">
              <a:spLocks noChangeArrowheads="1"/>
            </p:cNvSpPr>
            <p:nvPr/>
          </p:nvSpPr>
          <p:spPr bwMode="auto">
            <a:xfrm>
              <a:off x="4608" y="34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09" name="Text Box 38"/>
            <p:cNvSpPr txBox="1">
              <a:spLocks noChangeArrowheads="1"/>
            </p:cNvSpPr>
            <p:nvPr/>
          </p:nvSpPr>
          <p:spPr bwMode="auto">
            <a:xfrm>
              <a:off x="4032" y="201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0" name="Text Box 39"/>
            <p:cNvSpPr txBox="1">
              <a:spLocks noChangeArrowheads="1"/>
            </p:cNvSpPr>
            <p:nvPr/>
          </p:nvSpPr>
          <p:spPr bwMode="auto">
            <a:xfrm>
              <a:off x="4224" y="206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1" name="Text Box 40"/>
            <p:cNvSpPr txBox="1">
              <a:spLocks noChangeArrowheads="1"/>
            </p:cNvSpPr>
            <p:nvPr/>
          </p:nvSpPr>
          <p:spPr bwMode="auto">
            <a:xfrm>
              <a:off x="3888"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2" name="Text Box 41"/>
            <p:cNvSpPr txBox="1">
              <a:spLocks noChangeArrowheads="1"/>
            </p:cNvSpPr>
            <p:nvPr/>
          </p:nvSpPr>
          <p:spPr bwMode="auto">
            <a:xfrm>
              <a:off x="4368" y="23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3" name="Text Box 42"/>
            <p:cNvSpPr txBox="1">
              <a:spLocks noChangeArrowheads="1"/>
            </p:cNvSpPr>
            <p:nvPr/>
          </p:nvSpPr>
          <p:spPr bwMode="auto">
            <a:xfrm>
              <a:off x="4512" y="22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4" name="Text Box 43"/>
            <p:cNvSpPr txBox="1">
              <a:spLocks noChangeArrowheads="1"/>
            </p:cNvSpPr>
            <p:nvPr/>
          </p:nvSpPr>
          <p:spPr bwMode="auto">
            <a:xfrm>
              <a:off x="4656" y="2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5" name="Text Box 44"/>
            <p:cNvSpPr txBox="1">
              <a:spLocks noChangeArrowheads="1"/>
            </p:cNvSpPr>
            <p:nvPr/>
          </p:nvSpPr>
          <p:spPr bwMode="auto">
            <a:xfrm>
              <a:off x="4656" y="25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6" name="Text Box 45"/>
            <p:cNvSpPr txBox="1">
              <a:spLocks noChangeArrowheads="1"/>
            </p:cNvSpPr>
            <p:nvPr/>
          </p:nvSpPr>
          <p:spPr bwMode="auto">
            <a:xfrm>
              <a:off x="4992" y="25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7" name="Text Box 46"/>
            <p:cNvSpPr txBox="1">
              <a:spLocks noChangeArrowheads="1"/>
            </p:cNvSpPr>
            <p:nvPr/>
          </p:nvSpPr>
          <p:spPr bwMode="auto">
            <a:xfrm>
              <a:off x="4848" y="27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8" name="Text Box 47"/>
            <p:cNvSpPr txBox="1">
              <a:spLocks noChangeArrowheads="1"/>
            </p:cNvSpPr>
            <p:nvPr/>
          </p:nvSpPr>
          <p:spPr bwMode="auto">
            <a:xfrm>
              <a:off x="4464" y="10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19" name="Text Box 48"/>
            <p:cNvSpPr txBox="1">
              <a:spLocks noChangeArrowheads="1"/>
            </p:cNvSpPr>
            <p:nvPr/>
          </p:nvSpPr>
          <p:spPr bwMode="auto">
            <a:xfrm>
              <a:off x="4560" y="12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20" name="Text Box 49"/>
            <p:cNvSpPr txBox="1">
              <a:spLocks noChangeArrowheads="1"/>
            </p:cNvSpPr>
            <p:nvPr/>
          </p:nvSpPr>
          <p:spPr bwMode="auto">
            <a:xfrm>
              <a:off x="4752" y="11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21" name="Text Box 50"/>
            <p:cNvSpPr txBox="1">
              <a:spLocks noChangeArrowheads="1"/>
            </p:cNvSpPr>
            <p:nvPr/>
          </p:nvSpPr>
          <p:spPr bwMode="auto">
            <a:xfrm>
              <a:off x="4752" y="13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22" name="Text Box 51"/>
            <p:cNvSpPr txBox="1">
              <a:spLocks noChangeArrowheads="1"/>
            </p:cNvSpPr>
            <p:nvPr/>
          </p:nvSpPr>
          <p:spPr bwMode="auto">
            <a:xfrm>
              <a:off x="4944" y="13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23" name="Text Box 52"/>
            <p:cNvSpPr txBox="1">
              <a:spLocks noChangeArrowheads="1"/>
            </p:cNvSpPr>
            <p:nvPr/>
          </p:nvSpPr>
          <p:spPr bwMode="auto">
            <a:xfrm>
              <a:off x="4944" y="15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sp>
          <p:nvSpPr>
            <p:cNvPr id="11324" name="Text Box 53"/>
            <p:cNvSpPr txBox="1">
              <a:spLocks noChangeArrowheads="1"/>
            </p:cNvSpPr>
            <p:nvPr/>
          </p:nvSpPr>
          <p:spPr bwMode="auto">
            <a:xfrm>
              <a:off x="4896"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r>
                <a:rPr lang="fr-FR" b="1">
                  <a:solidFill>
                    <a:srgbClr val="009999"/>
                  </a:solidFill>
                </a:rPr>
                <a:t>x</a:t>
              </a:r>
            </a:p>
          </p:txBody>
        </p:sp>
      </p:grpSp>
      <p:grpSp>
        <p:nvGrpSpPr>
          <p:cNvPr id="3" name="Group 54"/>
          <p:cNvGrpSpPr>
            <a:grpSpLocks/>
          </p:cNvGrpSpPr>
          <p:nvPr/>
        </p:nvGrpSpPr>
        <p:grpSpPr bwMode="auto">
          <a:xfrm>
            <a:off x="477465" y="3284984"/>
            <a:ext cx="8054975" cy="2286000"/>
            <a:chOff x="14" y="2496"/>
            <a:chExt cx="5074" cy="1440"/>
          </a:xfrm>
        </p:grpSpPr>
        <p:sp>
          <p:nvSpPr>
            <p:cNvPr id="11272" name="Rectangle 55"/>
            <p:cNvSpPr>
              <a:spLocks noChangeArrowheads="1"/>
            </p:cNvSpPr>
            <p:nvPr/>
          </p:nvSpPr>
          <p:spPr bwMode="auto">
            <a:xfrm>
              <a:off x="14" y="2496"/>
              <a:ext cx="23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75" tIns="42862" rIns="79375" bIns="42862"/>
            <a:lstStyle/>
            <a:p>
              <a:pPr defTabSz="788988">
                <a:lnSpc>
                  <a:spcPct val="120000"/>
                </a:lnSpc>
                <a:spcBef>
                  <a:spcPct val="30000"/>
                </a:spcBef>
                <a:buClr>
                  <a:schemeClr val="bg2"/>
                </a:buClr>
                <a:buFont typeface="Symbol" charset="0"/>
                <a:buNone/>
              </a:pPr>
              <a:r>
                <a:rPr lang="fr-FR" sz="2000" b="1" dirty="0">
                  <a:solidFill>
                    <a:srgbClr val="777777"/>
                  </a:solidFill>
                  <a:latin typeface="Verdana" charset="0"/>
                </a:rPr>
                <a:t>Echantillon</a:t>
              </a:r>
              <a:br>
                <a:rPr lang="fr-FR" sz="2000" b="1" dirty="0">
                  <a:solidFill>
                    <a:srgbClr val="777777"/>
                  </a:solidFill>
                  <a:latin typeface="Verdana" charset="0"/>
                </a:rPr>
              </a:br>
              <a:r>
                <a:rPr lang="fr-FR" sz="1600" dirty="0">
                  <a:solidFill>
                    <a:srgbClr val="777777"/>
                  </a:solidFill>
                  <a:latin typeface="Verdana" charset="0"/>
                </a:rPr>
                <a:t>Sous-ensemble de la population.</a:t>
              </a:r>
            </a:p>
          </p:txBody>
        </p:sp>
        <p:sp>
          <p:nvSpPr>
            <p:cNvPr id="11273" name="Oval 56"/>
            <p:cNvSpPr>
              <a:spLocks noChangeArrowheads="1"/>
            </p:cNvSpPr>
            <p:nvPr/>
          </p:nvSpPr>
          <p:spPr bwMode="auto">
            <a:xfrm>
              <a:off x="4080" y="2592"/>
              <a:ext cx="1008" cy="1344"/>
            </a:xfrm>
            <a:prstGeom prst="ellipse">
              <a:avLst/>
            </a:prstGeom>
            <a:solidFill>
              <a:srgbClr val="FFFFFF">
                <a:alpha val="50195"/>
              </a:srgbClr>
            </a:solidFill>
            <a:ln w="25400">
              <a:solidFill>
                <a:schemeClr val="bg2"/>
              </a:solidFill>
              <a:round/>
              <a:headEnd type="none" w="sm" len="sm"/>
              <a:tailEnd type="none" w="sm" len="sm"/>
            </a:ln>
          </p:spPr>
          <p:txBody>
            <a:bodyPr wrap="none" anchor="ctr"/>
            <a:lstStyle/>
            <a:p>
              <a:endParaRPr lang="fr-FR"/>
            </a:p>
          </p:txBody>
        </p:sp>
        <p:sp>
          <p:nvSpPr>
            <p:cNvPr id="11274" name="Line 57"/>
            <p:cNvSpPr>
              <a:spLocks noChangeShapeType="1"/>
            </p:cNvSpPr>
            <p:nvPr/>
          </p:nvSpPr>
          <p:spPr bwMode="auto">
            <a:xfrm>
              <a:off x="2400" y="2640"/>
              <a:ext cx="1776" cy="144"/>
            </a:xfrm>
            <a:prstGeom prst="line">
              <a:avLst/>
            </a:prstGeom>
            <a:noFill/>
            <a:ln w="12065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grpSp>
      <p:grpSp>
        <p:nvGrpSpPr>
          <p:cNvPr id="4" name="Group 58"/>
          <p:cNvGrpSpPr>
            <a:grpSpLocks/>
          </p:cNvGrpSpPr>
          <p:nvPr/>
        </p:nvGrpSpPr>
        <p:grpSpPr bwMode="auto">
          <a:xfrm>
            <a:off x="539552" y="1484784"/>
            <a:ext cx="5676900" cy="1138238"/>
            <a:chOff x="493" y="808"/>
            <a:chExt cx="3576" cy="717"/>
          </a:xfrm>
        </p:grpSpPr>
        <p:sp>
          <p:nvSpPr>
            <p:cNvPr id="11270" name="Line 59"/>
            <p:cNvSpPr>
              <a:spLocks noChangeShapeType="1"/>
            </p:cNvSpPr>
            <p:nvPr/>
          </p:nvSpPr>
          <p:spPr bwMode="auto">
            <a:xfrm>
              <a:off x="2245" y="935"/>
              <a:ext cx="1824" cy="288"/>
            </a:xfrm>
            <a:prstGeom prst="line">
              <a:avLst/>
            </a:prstGeom>
            <a:noFill/>
            <a:ln w="1206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271" name="Text Box 60"/>
            <p:cNvSpPr txBox="1">
              <a:spLocks noChangeArrowheads="1"/>
            </p:cNvSpPr>
            <p:nvPr/>
          </p:nvSpPr>
          <p:spPr bwMode="auto">
            <a:xfrm>
              <a:off x="493" y="808"/>
              <a:ext cx="166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p>
              <a:pPr>
                <a:lnSpc>
                  <a:spcPct val="120000"/>
                </a:lnSpc>
                <a:spcBef>
                  <a:spcPct val="30000"/>
                </a:spcBef>
                <a:buClr>
                  <a:schemeClr val="bg2"/>
                </a:buClr>
                <a:buFont typeface="Symbol" charset="0"/>
                <a:buNone/>
              </a:pPr>
              <a:r>
                <a:rPr lang="fr-FR" sz="2000" b="1" dirty="0">
                  <a:solidFill>
                    <a:schemeClr val="tx2"/>
                  </a:solidFill>
                  <a:latin typeface="Verdana" charset="0"/>
                </a:rPr>
                <a:t>Population mère</a:t>
              </a:r>
              <a:r>
                <a:rPr lang="fr-FR" sz="2000" dirty="0">
                  <a:solidFill>
                    <a:schemeClr val="tx2"/>
                  </a:solidFill>
                  <a:latin typeface="Verdana" charset="0"/>
                </a:rPr>
                <a:t/>
              </a:r>
              <a:br>
                <a:rPr lang="fr-FR" sz="2000" dirty="0">
                  <a:solidFill>
                    <a:schemeClr val="tx2"/>
                  </a:solidFill>
                  <a:latin typeface="Verdana" charset="0"/>
                </a:rPr>
              </a:br>
              <a:r>
                <a:rPr lang="fr-FR" sz="1600" dirty="0">
                  <a:solidFill>
                    <a:schemeClr val="tx2"/>
                  </a:solidFill>
                  <a:latin typeface="Verdana" charset="0"/>
                </a:rPr>
                <a:t>Ensemble de référence</a:t>
              </a:r>
              <a:r>
                <a:rPr lang="fr-FR" sz="2000" dirty="0">
                  <a:solidFill>
                    <a:schemeClr val="tx2"/>
                  </a:solidFill>
                  <a:latin typeface="Verdana" charset="0"/>
                </a:rPr>
                <a:t> </a:t>
              </a:r>
            </a:p>
            <a:p>
              <a:endParaRPr lang="fr-FR" sz="2000" dirty="0">
                <a:solidFill>
                  <a:schemeClr val="tx2"/>
                </a:solidFill>
              </a:endParaRPr>
            </a:p>
          </p:txBody>
        </p:sp>
      </p:grpSp>
      <p:sp>
        <p:nvSpPr>
          <p:cNvPr id="1126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t>Séance « Enquête »       </a:t>
            </a:r>
            <a:fld id="{4DDAD210-4866-AB48-8A97-11E71C3720ED}" type="slidenum">
              <a:rPr lang="fr-FR"/>
              <a:pPr/>
              <a:t>5</a:t>
            </a:fld>
            <a:endParaRPr lang="fr-FR"/>
          </a:p>
        </p:txBody>
      </p:sp>
    </p:spTree>
    <p:extLst>
      <p:ext uri="{BB962C8B-B14F-4D97-AF65-F5344CB8AC3E}">
        <p14:creationId xmlns:p14="http://schemas.microsoft.com/office/powerpoint/2010/main" val="3754277232"/>
      </p:ext>
    </p:extLst>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519163" y="295498"/>
            <a:ext cx="8453437" cy="757238"/>
          </a:xfrm>
        </p:spPr>
        <p:txBody>
          <a:bodyPr/>
          <a:lstStyle/>
          <a:p>
            <a:pPr>
              <a:defRPr/>
            </a:pPr>
            <a:r>
              <a:rPr lang="fr-FR" dirty="0" smtClean="0"/>
              <a:t>Zoom sur la méthode des quotas</a:t>
            </a:r>
            <a:endParaRPr lang="fr-FR" dirty="0"/>
          </a:p>
        </p:txBody>
      </p:sp>
      <p:sp>
        <p:nvSpPr>
          <p:cNvPr id="2" name="Espace réservé du contenu 1"/>
          <p:cNvSpPr>
            <a:spLocks noGrp="1"/>
          </p:cNvSpPr>
          <p:nvPr>
            <p:ph idx="1"/>
          </p:nvPr>
        </p:nvSpPr>
        <p:spPr>
          <a:xfrm>
            <a:off x="107950" y="1198736"/>
            <a:ext cx="8453438" cy="3454400"/>
          </a:xfrm>
        </p:spPr>
        <p:txBody>
          <a:bodyPr/>
          <a:lstStyle/>
          <a:p>
            <a:pPr algn="just">
              <a:buFont typeface="Arial" charset="0"/>
              <a:buChar char="•"/>
            </a:pPr>
            <a:r>
              <a:rPr lang="fr-FR" dirty="0">
                <a:latin typeface="Arial" charset="0"/>
                <a:ea typeface="ＭＳ Ｐゴシック" charset="0"/>
              </a:rPr>
              <a:t>Très utilisée pour les sondages politiques. On s’assure que l’échantillon soit une représentation réduite de la population en âge de voter en terme d’âges, de CSP et éventuellement d’habitat.</a:t>
            </a:r>
          </a:p>
          <a:p>
            <a:pPr algn="just">
              <a:buFont typeface="Arial" charset="0"/>
              <a:buChar char="•"/>
            </a:pPr>
            <a:r>
              <a:rPr lang="fr-FR" dirty="0">
                <a:latin typeface="Arial" charset="0"/>
                <a:ea typeface="ＭＳ Ｐゴシック" charset="0"/>
              </a:rPr>
              <a:t>Si les ouvriers hommes de 30 à 40 ans et urbains représentent 2 % de la population des électeurs. Un échantillon de 1000 individus établis selon la méthode des quotas doit comprendre 20 personnes appartenant à cette catégorie.</a:t>
            </a:r>
          </a:p>
        </p:txBody>
      </p:sp>
      <p:pic>
        <p:nvPicPr>
          <p:cNvPr id="61443"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4403725"/>
            <a:ext cx="9144001"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2907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475656" y="332656"/>
            <a:ext cx="8453437" cy="757238"/>
          </a:xfrm>
        </p:spPr>
        <p:txBody>
          <a:bodyPr/>
          <a:lstStyle/>
          <a:p>
            <a:pPr>
              <a:defRPr/>
            </a:pPr>
            <a:r>
              <a:rPr lang="fr-FR" dirty="0" smtClean="0"/>
              <a:t>Zoom sur la méthode des quotas</a:t>
            </a:r>
            <a:endParaRPr lang="fr-FR" dirty="0"/>
          </a:p>
        </p:txBody>
      </p:sp>
      <p:sp>
        <p:nvSpPr>
          <p:cNvPr id="2" name="Espace réservé du contenu 1"/>
          <p:cNvSpPr>
            <a:spLocks noGrp="1"/>
          </p:cNvSpPr>
          <p:nvPr>
            <p:ph idx="1"/>
          </p:nvPr>
        </p:nvSpPr>
        <p:spPr>
          <a:xfrm>
            <a:off x="150813" y="1342752"/>
            <a:ext cx="8453437" cy="3454400"/>
          </a:xfrm>
        </p:spPr>
        <p:txBody>
          <a:bodyPr/>
          <a:lstStyle/>
          <a:p>
            <a:pPr algn="just">
              <a:buFont typeface="Arial" charset="0"/>
              <a:buChar char="•"/>
            </a:pPr>
            <a:r>
              <a:rPr lang="fr-FR" dirty="0">
                <a:latin typeface="Arial" charset="0"/>
                <a:ea typeface="ＭＳ Ｐゴシック" charset="0"/>
              </a:rPr>
              <a:t>Des techniques de redressement modifient l’échantillon des répondants lors d’une enquête pour s’assurer de sa représentativité. Le redressement est nécessaire lorsque un biais, dû éventuellement à la méthode d’administration, a provoqué la </a:t>
            </a:r>
            <a:r>
              <a:rPr lang="fr-FR" dirty="0" err="1">
                <a:latin typeface="Arial" charset="0"/>
                <a:ea typeface="ＭＳ Ｐゴシック" charset="0"/>
              </a:rPr>
              <a:t>sur-représentation</a:t>
            </a:r>
            <a:r>
              <a:rPr lang="fr-FR" dirty="0">
                <a:latin typeface="Arial" charset="0"/>
                <a:ea typeface="ＭＳ Ｐゴシック" charset="0"/>
              </a:rPr>
              <a:t> ou la sous-représentation de certaines catégories de répondants au sein de l’échantillon final.</a:t>
            </a:r>
          </a:p>
        </p:txBody>
      </p:sp>
      <p:pic>
        <p:nvPicPr>
          <p:cNvPr id="6246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92563"/>
            <a:ext cx="7951787"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12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403648" y="332656"/>
            <a:ext cx="8453437" cy="757238"/>
          </a:xfrm>
        </p:spPr>
        <p:txBody>
          <a:bodyPr/>
          <a:lstStyle/>
          <a:p>
            <a:pPr>
              <a:defRPr/>
            </a:pPr>
            <a:r>
              <a:rPr lang="fr-FR" dirty="0" smtClean="0"/>
              <a:t>Feuille de quotas</a:t>
            </a:r>
            <a:endParaRPr lang="fr-FR" dirty="0"/>
          </a:p>
        </p:txBody>
      </p:sp>
      <p:pic>
        <p:nvPicPr>
          <p:cNvPr id="63490"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012011" cy="45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ZoneTexte 6"/>
          <p:cNvSpPr txBox="1">
            <a:spLocks noChangeArrowheads="1"/>
          </p:cNvSpPr>
          <p:nvPr/>
        </p:nvSpPr>
        <p:spPr bwMode="auto">
          <a:xfrm>
            <a:off x="1115616" y="5949280"/>
            <a:ext cx="437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fr-FR" dirty="0">
                <a:solidFill>
                  <a:srgbClr val="000000"/>
                </a:solidFill>
              </a:rPr>
              <a:t>Source : cours CNAM Oliviero </a:t>
            </a:r>
            <a:r>
              <a:rPr lang="fr-FR" dirty="0" err="1">
                <a:solidFill>
                  <a:srgbClr val="000000"/>
                </a:solidFill>
              </a:rPr>
              <a:t>Marchese</a:t>
            </a:r>
            <a:r>
              <a:rPr lang="fr-FR" dirty="0">
                <a:solidFill>
                  <a:srgbClr val="000000"/>
                </a:solidFill>
              </a:rPr>
              <a:t>, décembre 2006</a:t>
            </a:r>
          </a:p>
        </p:txBody>
      </p:sp>
    </p:spTree>
    <p:extLst>
      <p:ext uri="{BB962C8B-B14F-4D97-AF65-F5344CB8AC3E}">
        <p14:creationId xmlns:p14="http://schemas.microsoft.com/office/powerpoint/2010/main" val="27988012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1403648" y="332656"/>
            <a:ext cx="8453437" cy="757238"/>
          </a:xfrm>
        </p:spPr>
        <p:txBody>
          <a:bodyPr/>
          <a:lstStyle/>
          <a:p>
            <a:pPr>
              <a:defRPr/>
            </a:pPr>
            <a:r>
              <a:rPr lang="fr-FR" dirty="0" smtClean="0"/>
              <a:t>Critique de la méthode</a:t>
            </a:r>
            <a:endParaRPr lang="fr-FR" dirty="0"/>
          </a:p>
        </p:txBody>
      </p:sp>
      <p:sp>
        <p:nvSpPr>
          <p:cNvPr id="5" name="Espace réservé du contenu 1"/>
          <p:cNvSpPr>
            <a:spLocks noGrp="1"/>
          </p:cNvSpPr>
          <p:nvPr>
            <p:ph idx="1"/>
          </p:nvPr>
        </p:nvSpPr>
        <p:spPr>
          <a:xfrm>
            <a:off x="395288" y="1344066"/>
            <a:ext cx="8453437" cy="4821238"/>
          </a:xfrm>
        </p:spPr>
        <p:txBody>
          <a:bodyPr/>
          <a:lstStyle/>
          <a:p>
            <a:pPr algn="just">
              <a:buFont typeface="Arial" charset="0"/>
              <a:buChar char="•"/>
            </a:pPr>
            <a:r>
              <a:rPr lang="fr-FR" dirty="0">
                <a:latin typeface="Arial" charset="0"/>
                <a:ea typeface="ＭＳ Ｐゴシック" charset="0"/>
              </a:rPr>
              <a:t>Représentativité de l’échantillon,</a:t>
            </a:r>
          </a:p>
          <a:p>
            <a:pPr algn="just">
              <a:buFont typeface="Arial" charset="0"/>
              <a:buChar char="•"/>
            </a:pPr>
            <a:r>
              <a:rPr lang="fr-FR" dirty="0">
                <a:latin typeface="Arial" charset="0"/>
                <a:ea typeface="ＭＳ Ｐゴシック" charset="0"/>
              </a:rPr>
              <a:t>Fin de quotas difficiles à remplir,</a:t>
            </a:r>
          </a:p>
          <a:p>
            <a:pPr algn="just">
              <a:buFont typeface="Arial" charset="0"/>
              <a:buChar char="•"/>
            </a:pPr>
            <a:r>
              <a:rPr lang="fr-FR" dirty="0">
                <a:latin typeface="Arial" charset="0"/>
                <a:ea typeface="ＭＳ Ｐゴシック" charset="0"/>
              </a:rPr>
              <a:t>Biais (différentes heures de la journée, accessibilité),</a:t>
            </a:r>
          </a:p>
          <a:p>
            <a:pPr algn="just">
              <a:buFont typeface="Arial" charset="0"/>
              <a:buChar char="•"/>
            </a:pPr>
            <a:r>
              <a:rPr lang="fr-FR" dirty="0">
                <a:latin typeface="Arial" charset="0"/>
                <a:ea typeface="ＭＳ Ｐゴシック" charset="0"/>
              </a:rPr>
              <a:t>Incohérence fondamentale : tirage non aléatoire, impossibilité de calculer l’erreur d’échantillonnage.</a:t>
            </a:r>
          </a:p>
          <a:p>
            <a:pPr lvl="1" algn="just">
              <a:buFont typeface="Arial" charset="0"/>
              <a:buChar char="•"/>
            </a:pPr>
            <a:r>
              <a:rPr lang="fr-FR" dirty="0">
                <a:latin typeface="Arial" charset="0"/>
                <a:ea typeface="ＭＳ Ｐゴシック" charset="0"/>
              </a:rPr>
              <a:t>Estimateurs biaisés,</a:t>
            </a:r>
          </a:p>
          <a:p>
            <a:pPr lvl="1" algn="just">
              <a:buFont typeface="Arial" charset="0"/>
              <a:buChar char="•"/>
            </a:pPr>
            <a:r>
              <a:rPr lang="fr-FR" dirty="0">
                <a:latin typeface="Arial" charset="0"/>
                <a:ea typeface="ＭＳ Ｐゴシック" charset="0"/>
              </a:rPr>
              <a:t>On ne connaît pas la précision.</a:t>
            </a:r>
            <a:endParaRPr lang="fr-FR" dirty="0">
              <a:solidFill>
                <a:srgbClr val="FF0000"/>
              </a:solidFill>
              <a:latin typeface="Arial" charset="0"/>
              <a:ea typeface="ＭＳ Ｐゴシック" charset="0"/>
            </a:endParaRPr>
          </a:p>
          <a:p>
            <a:pPr lvl="1" algn="just"/>
            <a:r>
              <a:rPr lang="fr-FR" dirty="0">
                <a:solidFill>
                  <a:srgbClr val="FF0000"/>
                </a:solidFill>
                <a:latin typeface="Arial" charset="0"/>
                <a:ea typeface="ＭＳ Ｐゴシック" charset="0"/>
              </a:rPr>
              <a:t>Méthodes empiriques qui peuvent toutefois donner de très bons résultats (rapides et économiques),</a:t>
            </a:r>
          </a:p>
          <a:p>
            <a:pPr lvl="1" algn="just"/>
            <a:r>
              <a:rPr lang="fr-FR" dirty="0">
                <a:solidFill>
                  <a:srgbClr val="FF0000"/>
                </a:solidFill>
                <a:latin typeface="Arial" charset="0"/>
                <a:ea typeface="ＭＳ Ｐゴシック" charset="0"/>
              </a:rPr>
              <a:t> Objectif : introduire le plus possible d’aléatoire et préparer minutieusement l’enquête (et les enquêteurs…).</a:t>
            </a:r>
          </a:p>
        </p:txBody>
      </p:sp>
    </p:spTree>
    <p:extLst>
      <p:ext uri="{BB962C8B-B14F-4D97-AF65-F5344CB8AC3E}">
        <p14:creationId xmlns:p14="http://schemas.microsoft.com/office/powerpoint/2010/main" val="295285685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1066800"/>
            <a:ext cx="7620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r>
              <a:rPr lang="fr-CA" sz="2400" b="1" dirty="0">
                <a:cs typeface="Times New Roman" charset="0"/>
              </a:rPr>
              <a:t> </a:t>
            </a:r>
            <a:endParaRPr lang="fr-CA" sz="3200" b="1" dirty="0">
              <a:cs typeface="Times New Roman" charset="0"/>
            </a:endParaRPr>
          </a:p>
          <a:p>
            <a:pPr algn="ctr">
              <a:spcBef>
                <a:spcPct val="50000"/>
              </a:spcBef>
              <a:defRPr/>
            </a:pPr>
            <a:endParaRPr lang="fr-CA" sz="3200" dirty="0">
              <a:cs typeface="Times New Roman" charset="0"/>
            </a:endParaRPr>
          </a:p>
        </p:txBody>
      </p:sp>
      <p:sp>
        <p:nvSpPr>
          <p:cNvPr id="22534" name="Rectangle 6"/>
          <p:cNvSpPr>
            <a:spLocks noGrp="1" noChangeArrowheads="1"/>
          </p:cNvSpPr>
          <p:nvPr>
            <p:ph type="title"/>
          </p:nvPr>
        </p:nvSpPr>
        <p:spPr>
          <a:xfrm>
            <a:off x="1403648" y="332656"/>
            <a:ext cx="8453437" cy="757238"/>
          </a:xfrm>
        </p:spPr>
        <p:txBody>
          <a:bodyPr/>
          <a:lstStyle/>
          <a:p>
            <a:pPr>
              <a:defRPr/>
            </a:pPr>
            <a:r>
              <a:rPr lang="fr-CA" dirty="0"/>
              <a:t>Les erreurs</a:t>
            </a:r>
            <a:endParaRPr lang="fr-FR" dirty="0"/>
          </a:p>
        </p:txBody>
      </p:sp>
      <p:sp>
        <p:nvSpPr>
          <p:cNvPr id="22535" name="Rectangle 7"/>
          <p:cNvSpPr>
            <a:spLocks noGrp="1" noChangeArrowheads="1"/>
          </p:cNvSpPr>
          <p:nvPr>
            <p:ph type="body" idx="1"/>
          </p:nvPr>
        </p:nvSpPr>
        <p:spPr>
          <a:xfrm>
            <a:off x="395288" y="1558925"/>
            <a:ext cx="8453437" cy="3957638"/>
          </a:xfrm>
        </p:spPr>
        <p:txBody>
          <a:bodyPr/>
          <a:lstStyle/>
          <a:p>
            <a:pPr algn="just"/>
            <a:r>
              <a:rPr lang="fr-CA">
                <a:latin typeface="Arial" charset="0"/>
                <a:ea typeface="ＭＳ Ｐゴシック" charset="0"/>
              </a:rPr>
              <a:t>Le fait d’étudier un échantillon plutôt qu’un autre engendre forcément une  erreur. </a:t>
            </a:r>
          </a:p>
          <a:p>
            <a:pPr algn="just"/>
            <a:r>
              <a:rPr lang="fr-CA">
                <a:latin typeface="Arial" charset="0"/>
                <a:ea typeface="ＭＳ Ｐゴシック" charset="0"/>
              </a:rPr>
              <a:t>Cette erreur appelée erreur d’échantillonnage est inévitable. </a:t>
            </a:r>
          </a:p>
          <a:p>
            <a:pPr algn="just"/>
            <a:r>
              <a:rPr lang="fr-CA">
                <a:latin typeface="Arial" charset="0"/>
                <a:ea typeface="ＭＳ Ｐゴシック" charset="0"/>
              </a:rPr>
              <a:t>Les méthodes d’échantillonnage peuvent être sources d’erreurs. Un certain nombre d’erreurs pourront être éliminées, certaines pourront être réduites, mais d’autres persisteront. </a:t>
            </a:r>
            <a:endParaRPr lang="fr-FR">
              <a:latin typeface="Arial" charset="0"/>
              <a:ea typeface="ＭＳ Ｐゴシック" charset="0"/>
            </a:endParaRPr>
          </a:p>
        </p:txBody>
      </p:sp>
    </p:spTree>
    <p:extLst>
      <p:ext uri="{BB962C8B-B14F-4D97-AF65-F5344CB8AC3E}">
        <p14:creationId xmlns:p14="http://schemas.microsoft.com/office/powerpoint/2010/main" val="20339862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1303139" y="332656"/>
            <a:ext cx="8453437" cy="757238"/>
          </a:xfrm>
        </p:spPr>
        <p:txBody>
          <a:bodyPr/>
          <a:lstStyle/>
          <a:p>
            <a:r>
              <a:rPr lang="fr-CA" dirty="0">
                <a:latin typeface="Arial" charset="0"/>
                <a:ea typeface="ＭＳ Ｐゴシック" charset="0"/>
              </a:rPr>
              <a:t> Les erreurs dues à la méthode d’échantillonnage</a:t>
            </a:r>
          </a:p>
        </p:txBody>
      </p:sp>
      <p:sp>
        <p:nvSpPr>
          <p:cNvPr id="121861" name="Rectangle 5"/>
          <p:cNvSpPr>
            <a:spLocks noGrp="1" noChangeArrowheads="1"/>
          </p:cNvSpPr>
          <p:nvPr>
            <p:ph type="body" idx="1"/>
          </p:nvPr>
        </p:nvSpPr>
        <p:spPr>
          <a:xfrm>
            <a:off x="395288" y="2135188"/>
            <a:ext cx="8453437" cy="4894262"/>
          </a:xfrm>
        </p:spPr>
        <p:txBody>
          <a:bodyPr/>
          <a:lstStyle/>
          <a:p>
            <a:pPr algn="just"/>
            <a:r>
              <a:rPr lang="fr-CA">
                <a:latin typeface="Arial" charset="0"/>
                <a:ea typeface="ＭＳ Ｐゴシック" charset="0"/>
              </a:rPr>
              <a:t>Il faut toujours vérifier, à la lumière des objectifs de l’étude statistique,  que la méthode d’échantillonnage est adaptée.</a:t>
            </a:r>
          </a:p>
          <a:p>
            <a:pPr algn="just">
              <a:buFont typeface="Wingdings" charset="0"/>
              <a:buNone/>
            </a:pPr>
            <a:r>
              <a:rPr lang="fr-CA">
                <a:latin typeface="Arial" charset="0"/>
                <a:ea typeface="ＭＳ Ｐゴシック" charset="0"/>
              </a:rPr>
              <a:t> </a:t>
            </a:r>
          </a:p>
          <a:p>
            <a:pPr algn="just"/>
            <a:r>
              <a:rPr lang="fr-CA">
                <a:latin typeface="Arial" charset="0"/>
                <a:ea typeface="ＭＳ Ｐゴシック" charset="0"/>
              </a:rPr>
              <a:t> En particulier éviter la surreprésentation  de certaines parties de la population.</a:t>
            </a:r>
            <a:r>
              <a:rPr lang="fr-FR">
                <a:latin typeface="Arial" charset="0"/>
                <a:ea typeface="ＭＳ Ｐゴシック" charset="0"/>
              </a:rPr>
              <a:t> </a:t>
            </a:r>
          </a:p>
        </p:txBody>
      </p:sp>
    </p:spTree>
    <p:extLst>
      <p:ext uri="{BB962C8B-B14F-4D97-AF65-F5344CB8AC3E}">
        <p14:creationId xmlns:p14="http://schemas.microsoft.com/office/powerpoint/2010/main" val="16584618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1420688" y="116632"/>
            <a:ext cx="7543800" cy="962744"/>
          </a:xfrm>
        </p:spPr>
        <p:txBody>
          <a:bodyPr/>
          <a:lstStyle/>
          <a:p>
            <a:pPr>
              <a:defRPr/>
            </a:pPr>
            <a:r>
              <a:rPr lang="fr-CA" dirty="0"/>
              <a:t>Les erreurs dues aux instruments de mesure</a:t>
            </a:r>
            <a:endParaRPr lang="fr-FR" dirty="0"/>
          </a:p>
        </p:txBody>
      </p:sp>
      <p:sp>
        <p:nvSpPr>
          <p:cNvPr id="23558" name="Rectangle 6"/>
          <p:cNvSpPr>
            <a:spLocks noGrp="1" noChangeArrowheads="1"/>
          </p:cNvSpPr>
          <p:nvPr>
            <p:ph type="body" idx="1"/>
          </p:nvPr>
        </p:nvSpPr>
        <p:spPr>
          <a:xfrm>
            <a:off x="179388" y="1340768"/>
            <a:ext cx="8453437" cy="4894263"/>
          </a:xfrm>
        </p:spPr>
        <p:txBody>
          <a:bodyPr/>
          <a:lstStyle/>
          <a:p>
            <a:pPr algn="just">
              <a:defRPr/>
            </a:pPr>
            <a:r>
              <a:rPr lang="fr-CA" dirty="0"/>
              <a:t>Un instrument est fidèle s’il répond exactement de la même façon quand il est placé dans deux situations identiques. </a:t>
            </a:r>
            <a:r>
              <a:rPr lang="fr-CA" dirty="0" smtClean="0"/>
              <a:t>Une </a:t>
            </a:r>
            <a:r>
              <a:rPr lang="fr-CA" dirty="0"/>
              <a:t>question claire est dite fidèle quand tout le monde la comprend de la même façon.</a:t>
            </a:r>
          </a:p>
          <a:p>
            <a:pPr algn="just">
              <a:defRPr/>
            </a:pPr>
            <a:r>
              <a:rPr lang="fr-CA" dirty="0"/>
              <a:t>Un instrument est valide lorsqu’il mesure  vraiment ce qu’il est censé mesurer.</a:t>
            </a:r>
            <a:endParaRPr lang="fr-FR" dirty="0"/>
          </a:p>
        </p:txBody>
      </p:sp>
      <p:pic>
        <p:nvPicPr>
          <p:cNvPr id="6758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62" y="3671912"/>
            <a:ext cx="23558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7168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1619672" y="295498"/>
            <a:ext cx="8453437" cy="757238"/>
          </a:xfrm>
        </p:spPr>
        <p:txBody>
          <a:bodyPr/>
          <a:lstStyle/>
          <a:p>
            <a:pPr>
              <a:defRPr/>
            </a:pPr>
            <a:r>
              <a:rPr lang="fr-CA" dirty="0" smtClean="0"/>
              <a:t>Les enquêtes, source de biais</a:t>
            </a:r>
            <a:endParaRPr lang="fr-FR" dirty="0"/>
          </a:p>
        </p:txBody>
      </p:sp>
      <p:sp>
        <p:nvSpPr>
          <p:cNvPr id="24582" name="Rectangle 6"/>
          <p:cNvSpPr>
            <a:spLocks noGrp="1" noChangeArrowheads="1"/>
          </p:cNvSpPr>
          <p:nvPr>
            <p:ph type="body" idx="1"/>
          </p:nvPr>
        </p:nvSpPr>
        <p:spPr>
          <a:xfrm>
            <a:off x="395288" y="1776413"/>
            <a:ext cx="8453437" cy="3956050"/>
          </a:xfrm>
        </p:spPr>
        <p:txBody>
          <a:bodyPr/>
          <a:lstStyle/>
          <a:p>
            <a:pPr algn="just">
              <a:buFont typeface="Arial" charset="0"/>
              <a:buChar char="•"/>
            </a:pPr>
            <a:r>
              <a:rPr lang="fr-CA" sz="2800">
                <a:latin typeface="Arial" charset="0"/>
                <a:ea typeface="ＭＳ Ｐゴシック" charset="0"/>
              </a:rPr>
              <a:t>Conséquence du choix des mots et formulation des questions,</a:t>
            </a:r>
          </a:p>
          <a:p>
            <a:pPr algn="just">
              <a:buFont typeface="Arial" charset="0"/>
              <a:buChar char="•"/>
            </a:pPr>
            <a:r>
              <a:rPr lang="fr-CA" sz="2800">
                <a:latin typeface="Arial" charset="0"/>
                <a:ea typeface="ＭＳ Ｐゴシック" charset="0"/>
              </a:rPr>
              <a:t>Ordre des questions,</a:t>
            </a:r>
          </a:p>
          <a:p>
            <a:pPr algn="just">
              <a:buFont typeface="Arial" charset="0"/>
              <a:buChar char="•"/>
            </a:pPr>
            <a:r>
              <a:rPr lang="fr-CA" sz="2800">
                <a:latin typeface="Arial" charset="0"/>
                <a:ea typeface="ＭＳ Ｐゴシック" charset="0"/>
              </a:rPr>
              <a:t>Biais de complaisance,</a:t>
            </a:r>
          </a:p>
          <a:p>
            <a:pPr algn="just">
              <a:buFont typeface="Arial" charset="0"/>
              <a:buChar char="•"/>
            </a:pPr>
            <a:r>
              <a:rPr lang="fr-CA" sz="2800">
                <a:latin typeface="Arial" charset="0"/>
                <a:ea typeface="ＭＳ Ｐゴシック" charset="0"/>
              </a:rPr>
              <a:t>Nombre de non-répondants qui peut entacher la représentativité de l’échantillon et amener des conclusions erronées.</a:t>
            </a:r>
            <a:endParaRPr lang="fr-FR" sz="2800">
              <a:latin typeface="Arial" charset="0"/>
              <a:ea typeface="ＭＳ Ｐゴシック" charset="0"/>
            </a:endParaRPr>
          </a:p>
          <a:p>
            <a:pPr algn="just">
              <a:buFont typeface="Arial" charset="0"/>
              <a:buChar char="•"/>
            </a:pPr>
            <a:endParaRPr lang="fr-CA">
              <a:latin typeface="Arial" charset="0"/>
              <a:ea typeface="ＭＳ Ｐゴシック" charset="0"/>
            </a:endParaRPr>
          </a:p>
        </p:txBody>
      </p:sp>
    </p:spTree>
    <p:extLst>
      <p:ext uri="{BB962C8B-B14F-4D97-AF65-F5344CB8AC3E}">
        <p14:creationId xmlns:p14="http://schemas.microsoft.com/office/powerpoint/2010/main" val="280951180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fr-FR" dirty="0" smtClean="0"/>
              <a:t>Résumé : l</a:t>
            </a:r>
            <a:r>
              <a:rPr lang="ja-JP" altLang="fr-FR" dirty="0" smtClean="0">
                <a:latin typeface="Arial"/>
              </a:rPr>
              <a:t>’</a:t>
            </a:r>
            <a:r>
              <a:rPr lang="fr-FR" dirty="0" smtClean="0"/>
              <a:t>erreur totale </a:t>
            </a:r>
            <a:endParaRPr lang="fr-FR" dirty="0"/>
          </a:p>
        </p:txBody>
      </p:sp>
      <p:sp>
        <p:nvSpPr>
          <p:cNvPr id="126979" name="Rectangle 3"/>
          <p:cNvSpPr>
            <a:spLocks noGrp="1" noChangeArrowheads="1"/>
          </p:cNvSpPr>
          <p:nvPr>
            <p:ph type="body" idx="1"/>
          </p:nvPr>
        </p:nvSpPr>
        <p:spPr/>
        <p:txBody>
          <a:bodyPr/>
          <a:lstStyle/>
          <a:p>
            <a:pPr>
              <a:defRPr/>
            </a:pPr>
            <a:r>
              <a:rPr lang="fr-FR" dirty="0"/>
              <a:t>Erreur total = 	Erreur </a:t>
            </a:r>
            <a:r>
              <a:rPr lang="fr-FR" dirty="0" smtClean="0"/>
              <a:t>d</a:t>
            </a:r>
            <a:r>
              <a:rPr lang="fr-FR" dirty="0" smtClean="0">
                <a:latin typeface="Arial"/>
              </a:rPr>
              <a:t>’</a:t>
            </a:r>
            <a:r>
              <a:rPr lang="fr-FR" dirty="0" smtClean="0"/>
              <a:t>échantillonnage </a:t>
            </a:r>
            <a:r>
              <a:rPr lang="fr-FR" dirty="0"/>
              <a:t>+</a:t>
            </a:r>
          </a:p>
          <a:p>
            <a:pPr>
              <a:buFont typeface="Wingdings" charset="0"/>
              <a:buNone/>
              <a:defRPr/>
            </a:pPr>
            <a:r>
              <a:rPr lang="fr-FR" dirty="0"/>
              <a:t>				</a:t>
            </a:r>
            <a:r>
              <a:rPr lang="fr-FR" dirty="0" smtClean="0"/>
              <a:t>	Erreur d</a:t>
            </a:r>
            <a:r>
              <a:rPr lang="fr-FR" dirty="0" smtClean="0">
                <a:latin typeface="Arial"/>
              </a:rPr>
              <a:t>e mesure </a:t>
            </a:r>
            <a:r>
              <a:rPr lang="fr-FR" dirty="0" smtClean="0"/>
              <a:t> </a:t>
            </a:r>
            <a:r>
              <a:rPr lang="fr-FR" dirty="0"/>
              <a:t>+</a:t>
            </a:r>
          </a:p>
          <a:p>
            <a:pPr>
              <a:buFont typeface="Wingdings" charset="0"/>
              <a:buNone/>
              <a:defRPr/>
            </a:pPr>
            <a:r>
              <a:rPr lang="fr-FR" dirty="0"/>
              <a:t>				</a:t>
            </a:r>
            <a:r>
              <a:rPr lang="fr-FR" dirty="0" smtClean="0"/>
              <a:t>	Erreur </a:t>
            </a:r>
            <a:r>
              <a:rPr lang="fr-FR" dirty="0"/>
              <a:t>due au défaut de</a:t>
            </a:r>
          </a:p>
          <a:p>
            <a:pPr>
              <a:buFont typeface="Wingdings" charset="0"/>
              <a:buNone/>
              <a:defRPr/>
            </a:pPr>
            <a:r>
              <a:rPr lang="fr-FR" dirty="0"/>
              <a:t>				</a:t>
            </a:r>
            <a:r>
              <a:rPr lang="fr-FR" dirty="0" smtClean="0"/>
              <a:t>	couverture </a:t>
            </a:r>
            <a:r>
              <a:rPr lang="fr-FR" dirty="0"/>
              <a:t>et </a:t>
            </a:r>
            <a:r>
              <a:rPr lang="fr-FR" dirty="0" smtClean="0"/>
              <a:t>aux </a:t>
            </a:r>
            <a:r>
              <a:rPr lang="fr-FR" dirty="0"/>
              <a:t>non </a:t>
            </a:r>
            <a:r>
              <a:rPr lang="fr-FR" dirty="0" smtClean="0"/>
              <a:t>réponses.</a:t>
            </a:r>
          </a:p>
          <a:p>
            <a:pPr>
              <a:buFont typeface="Wingdings" charset="0"/>
              <a:buNone/>
              <a:defRPr/>
            </a:pPr>
            <a:endParaRPr lang="fr-FR" dirty="0"/>
          </a:p>
        </p:txBody>
      </p:sp>
      <p:pic>
        <p:nvPicPr>
          <p:cNvPr id="6963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573016"/>
            <a:ext cx="47767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752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b="1" dirty="0"/>
              <a:t>3</a:t>
            </a:r>
            <a:r>
              <a:rPr lang="fr-FR" b="1" dirty="0" smtClean="0"/>
              <a:t>. Statistique </a:t>
            </a:r>
            <a:r>
              <a:rPr lang="fr-FR" b="1" dirty="0" err="1" smtClean="0"/>
              <a:t>inférentielle</a:t>
            </a:r>
            <a:endParaRPr lang="fr-FR" b="1" dirty="0"/>
          </a:p>
        </p:txBody>
      </p:sp>
      <p:sp>
        <p:nvSpPr>
          <p:cNvPr id="3" name="Espace réservé du contenu 2"/>
          <p:cNvSpPr>
            <a:spLocks noGrp="1"/>
          </p:cNvSpPr>
          <p:nvPr>
            <p:ph idx="1"/>
          </p:nvPr>
        </p:nvSpPr>
        <p:spPr>
          <a:xfrm>
            <a:off x="395288" y="1844675"/>
            <a:ext cx="8453437" cy="3957638"/>
          </a:xfrm>
        </p:spPr>
        <p:txBody>
          <a:bodyPr>
            <a:normAutofit lnSpcReduction="10000"/>
          </a:bodyPr>
          <a:lstStyle/>
          <a:p>
            <a:pPr algn="just">
              <a:defRPr/>
            </a:pPr>
            <a:r>
              <a:rPr lang="fr-FR" sz="2800" dirty="0" smtClean="0"/>
              <a:t>L'inférence statistique consiste à induire les caractéristiques inconnues d'une population à partir d'un échantillon issu de cette population.</a:t>
            </a:r>
          </a:p>
          <a:p>
            <a:pPr algn="just">
              <a:defRPr/>
            </a:pPr>
            <a:endParaRPr lang="fr-FR" sz="2800" dirty="0" smtClean="0"/>
          </a:p>
          <a:p>
            <a:pPr algn="just">
              <a:defRPr/>
            </a:pPr>
            <a:r>
              <a:rPr lang="fr-FR" sz="2800" dirty="0" smtClean="0"/>
              <a:t>L'inférence statistique est donc un ensemble de méthodes permettant de tirer des conclusions fiables à partir de données d'échantillons statistiques.</a:t>
            </a:r>
          </a:p>
        </p:txBody>
      </p:sp>
    </p:spTree>
    <p:extLst>
      <p:ext uri="{BB962C8B-B14F-4D97-AF65-F5344CB8AC3E}">
        <p14:creationId xmlns:p14="http://schemas.microsoft.com/office/powerpoint/2010/main" val="3591090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549275"/>
            <a:ext cx="4189412"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462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295499"/>
            <a:ext cx="8453437" cy="757237"/>
          </a:xfrm>
        </p:spPr>
        <p:txBody>
          <a:bodyPr/>
          <a:lstStyle/>
          <a:p>
            <a:pPr>
              <a:defRPr/>
            </a:pPr>
            <a:r>
              <a:rPr lang="fr-FR" b="1" dirty="0" smtClean="0"/>
              <a:t>Hypothèse fondamentale</a:t>
            </a:r>
            <a:endParaRPr lang="fr-FR" b="1" dirty="0"/>
          </a:p>
        </p:txBody>
      </p:sp>
      <p:sp>
        <p:nvSpPr>
          <p:cNvPr id="3" name="Espace réservé du contenu 2"/>
          <p:cNvSpPr>
            <a:spLocks noGrp="1"/>
          </p:cNvSpPr>
          <p:nvPr>
            <p:ph idx="1"/>
          </p:nvPr>
        </p:nvSpPr>
        <p:spPr>
          <a:xfrm>
            <a:off x="395288" y="1412875"/>
            <a:ext cx="8453437" cy="3957638"/>
          </a:xfrm>
        </p:spPr>
        <p:txBody>
          <a:bodyPr>
            <a:normAutofit fontScale="92500"/>
          </a:bodyPr>
          <a:lstStyle/>
          <a:p>
            <a:pPr algn="just">
              <a:defRPr/>
            </a:pPr>
            <a:r>
              <a:rPr lang="fr-FR" sz="2800" dirty="0" smtClean="0"/>
              <a:t>Les valeurs observées sont des variables aléatoires.</a:t>
            </a:r>
          </a:p>
          <a:p>
            <a:pPr algn="just">
              <a:defRPr/>
            </a:pPr>
            <a:r>
              <a:rPr lang="fr-FR" sz="2800" dirty="0" smtClean="0"/>
              <a:t>Aux individus ou unités i tirés, on associe des variables aléatoires               </a:t>
            </a:r>
            <a:r>
              <a:rPr lang="fr-FR" sz="2800" dirty="0" smtClean="0"/>
              <a:t> de </a:t>
            </a:r>
            <a:r>
              <a:rPr lang="fr-FR" sz="2800" dirty="0" smtClean="0"/>
              <a:t>même distribution, indépendantes.</a:t>
            </a:r>
          </a:p>
          <a:p>
            <a:pPr algn="just">
              <a:defRPr/>
            </a:pPr>
            <a:r>
              <a:rPr lang="fr-FR" sz="2800" dirty="0" smtClean="0"/>
              <a:t>Double conception : les valeurs observées sont n réalisations indépendantes d’une variable aléatoire parente X ou encore, une réalisation unique du </a:t>
            </a:r>
            <a:r>
              <a:rPr lang="fr-FR" sz="2800" dirty="0" smtClean="0">
                <a:solidFill>
                  <a:schemeClr val="tx1"/>
                </a:solidFill>
              </a:rPr>
              <a:t>n</a:t>
            </a:r>
            <a:r>
              <a:rPr lang="fr-FR" sz="2800" dirty="0">
                <a:solidFill>
                  <a:schemeClr val="tx1"/>
                </a:solidFill>
              </a:rPr>
              <a:t>-</a:t>
            </a:r>
            <a:r>
              <a:rPr lang="fr-FR" sz="2800" dirty="0" err="1">
                <a:solidFill>
                  <a:schemeClr val="tx1"/>
                </a:solidFill>
              </a:rPr>
              <a:t>uple</a:t>
            </a:r>
            <a:r>
              <a:rPr lang="fr-FR" sz="2800" dirty="0">
                <a:solidFill>
                  <a:schemeClr val="tx1"/>
                </a:solidFill>
              </a:rPr>
              <a:t> de variables </a:t>
            </a:r>
            <a:r>
              <a:rPr lang="fr-FR" sz="2800" dirty="0" smtClean="0">
                <a:solidFill>
                  <a:schemeClr val="tx1"/>
                </a:solidFill>
              </a:rPr>
              <a:t>aléatoires  </a:t>
            </a:r>
            <a:r>
              <a:rPr lang="fr-FR" sz="2800" dirty="0" smtClean="0"/>
              <a:t> </a:t>
            </a:r>
          </a:p>
          <a:p>
            <a:pPr>
              <a:defRPr/>
            </a:pPr>
            <a:endParaRPr lang="fr-FR" sz="2800" dirty="0" smtClean="0"/>
          </a:p>
        </p:txBody>
      </p:sp>
      <p:graphicFrame>
        <p:nvGraphicFramePr>
          <p:cNvPr id="71683" name="Objet 3"/>
          <p:cNvGraphicFramePr>
            <a:graphicFrameLocks noChangeAspect="1"/>
          </p:cNvGraphicFramePr>
          <p:nvPr>
            <p:extLst>
              <p:ext uri="{D42A27DB-BD31-4B8C-83A1-F6EECF244321}">
                <p14:modId xmlns:p14="http://schemas.microsoft.com/office/powerpoint/2010/main" val="320274534"/>
              </p:ext>
            </p:extLst>
          </p:nvPr>
        </p:nvGraphicFramePr>
        <p:xfrm>
          <a:off x="4499992" y="2708920"/>
          <a:ext cx="1916113" cy="504825"/>
        </p:xfrm>
        <a:graphic>
          <a:graphicData uri="http://schemas.openxmlformats.org/presentationml/2006/ole">
            <mc:AlternateContent xmlns:mc="http://schemas.openxmlformats.org/markup-compatibility/2006">
              <mc:Choice xmlns:v="urn:schemas-microsoft-com:vml" Requires="v">
                <p:oleObj spid="_x0000_s67597" name="Équation" r:id="rId3" imgW="914400" imgH="241300" progId="Equation.3">
                  <p:embed/>
                </p:oleObj>
              </mc:Choice>
              <mc:Fallback>
                <p:oleObj name="Équation" r:id="rId3" imgW="9144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708920"/>
                        <a:ext cx="19161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4" name="Objet 3"/>
          <p:cNvGraphicFramePr>
            <a:graphicFrameLocks noChangeAspect="1"/>
          </p:cNvGraphicFramePr>
          <p:nvPr>
            <p:extLst>
              <p:ext uri="{D42A27DB-BD31-4B8C-83A1-F6EECF244321}">
                <p14:modId xmlns:p14="http://schemas.microsoft.com/office/powerpoint/2010/main" val="1299807299"/>
              </p:ext>
            </p:extLst>
          </p:nvPr>
        </p:nvGraphicFramePr>
        <p:xfrm>
          <a:off x="7308304" y="4869160"/>
          <a:ext cx="1368425" cy="360363"/>
        </p:xfrm>
        <a:graphic>
          <a:graphicData uri="http://schemas.openxmlformats.org/presentationml/2006/ole">
            <mc:AlternateContent xmlns:mc="http://schemas.openxmlformats.org/markup-compatibility/2006">
              <mc:Choice xmlns:v="urn:schemas-microsoft-com:vml" Requires="v">
                <p:oleObj spid="_x0000_s67598" name="Équation" r:id="rId5" imgW="914400" imgH="241300" progId="Equation.3">
                  <p:embed/>
                </p:oleObj>
              </mc:Choice>
              <mc:Fallback>
                <p:oleObj name="Équation" r:id="rId5" imgW="9144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869160"/>
                        <a:ext cx="1368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99915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txBox="1">
            <a:spLocks noChangeArrowheads="1"/>
          </p:cNvSpPr>
          <p:nvPr/>
        </p:nvSpPr>
        <p:spPr bwMode="auto">
          <a:xfrm>
            <a:off x="1619672" y="332656"/>
            <a:ext cx="8453437" cy="757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0"/>
              </a:spcBef>
              <a:buNone/>
              <a:defRPr sz="2600" b="1">
                <a:solidFill>
                  <a:srgbClr val="A8B50A"/>
                </a:solidFill>
                <a:latin typeface="+mj-lt"/>
                <a:ea typeface="+mj-ea"/>
                <a:cs typeface="+mj-cs"/>
              </a:defRPr>
            </a:lvl1pPr>
          </a:lstStyle>
          <a:p>
            <a:r>
              <a:rPr lang="fr-BE" dirty="0"/>
              <a:t>Notion de statistique</a:t>
            </a:r>
            <a:endParaRPr lang="en-GB" dirty="0"/>
          </a:p>
        </p:txBody>
      </p:sp>
      <p:sp>
        <p:nvSpPr>
          <p:cNvPr id="3" name="ZoneTexte 2"/>
          <p:cNvSpPr txBox="1"/>
          <p:nvPr/>
        </p:nvSpPr>
        <p:spPr>
          <a:xfrm>
            <a:off x="-107950" y="1674813"/>
            <a:ext cx="9969500" cy="2124075"/>
          </a:xfrm>
          <a:prstGeom prst="rect">
            <a:avLst/>
          </a:prstGeom>
          <a:noFill/>
        </p:spPr>
        <p:txBody>
          <a:bodyPr wrap="none">
            <a:spAutoFit/>
          </a:bodyPr>
          <a:lstStyle/>
          <a:p>
            <a:pPr marL="285750" indent="-285750" algn="l">
              <a:buFont typeface="Arial"/>
              <a:buChar char="•"/>
              <a:defRPr/>
            </a:pPr>
            <a:r>
              <a:rPr lang="fr-FR" sz="2400" dirty="0">
                <a:solidFill>
                  <a:schemeClr val="tx1"/>
                </a:solidFill>
                <a:latin typeface="+mn-lt"/>
              </a:rPr>
              <a:t>On appelle échantillon le n-</a:t>
            </a:r>
            <a:r>
              <a:rPr lang="fr-FR" sz="2400" dirty="0" err="1">
                <a:solidFill>
                  <a:schemeClr val="tx1"/>
                </a:solidFill>
                <a:latin typeface="+mn-lt"/>
              </a:rPr>
              <a:t>uple</a:t>
            </a:r>
            <a:r>
              <a:rPr lang="fr-FR" sz="2400" dirty="0">
                <a:solidFill>
                  <a:schemeClr val="tx1"/>
                </a:solidFill>
                <a:latin typeface="+mn-lt"/>
              </a:rPr>
              <a:t> de variables aléatoires                       </a:t>
            </a:r>
            <a:r>
              <a:rPr lang="fr-FR" sz="1800" dirty="0">
                <a:solidFill>
                  <a:schemeClr val="tx1"/>
                </a:solidFill>
                <a:latin typeface="+mn-lt"/>
              </a:rPr>
              <a:t>.</a:t>
            </a:r>
          </a:p>
          <a:p>
            <a:pPr marL="285750" indent="-285750" algn="l">
              <a:buFont typeface="Arial"/>
              <a:buChar char="•"/>
              <a:defRPr/>
            </a:pPr>
            <a:endParaRPr lang="fr-FR" sz="1800" dirty="0">
              <a:solidFill>
                <a:schemeClr val="tx1"/>
              </a:solidFill>
              <a:latin typeface="+mn-lt"/>
            </a:endParaRPr>
          </a:p>
          <a:p>
            <a:pPr algn="l">
              <a:defRPr/>
            </a:pPr>
            <a:endParaRPr lang="fr-FR" sz="1800" dirty="0">
              <a:solidFill>
                <a:schemeClr val="tx1"/>
              </a:solidFill>
              <a:latin typeface="+mn-lt"/>
            </a:endParaRPr>
          </a:p>
          <a:p>
            <a:pPr marL="285750" indent="-285750" algn="l">
              <a:buFont typeface="Arial"/>
              <a:buChar char="•"/>
              <a:defRPr/>
            </a:pPr>
            <a:r>
              <a:rPr lang="fr-FR" sz="2400" dirty="0">
                <a:solidFill>
                  <a:schemeClr val="tx1"/>
                </a:solidFill>
                <a:latin typeface="+mn-lt"/>
              </a:rPr>
              <a:t>Une statistique </a:t>
            </a:r>
            <a:r>
              <a:rPr lang="fr-FR" sz="2400" dirty="0" err="1">
                <a:solidFill>
                  <a:schemeClr val="tx1"/>
                </a:solidFill>
                <a:latin typeface="+mn-lt"/>
              </a:rPr>
              <a:t>T</a:t>
            </a:r>
            <a:r>
              <a:rPr lang="fr-FR" sz="2400" dirty="0">
                <a:solidFill>
                  <a:schemeClr val="tx1"/>
                </a:solidFill>
                <a:latin typeface="+mn-lt"/>
              </a:rPr>
              <a:t> est une variable aléatoire fonction mesurable</a:t>
            </a:r>
          </a:p>
          <a:p>
            <a:pPr algn="l">
              <a:defRPr/>
            </a:pPr>
            <a:r>
              <a:rPr lang="fr-FR" sz="2400" dirty="0">
                <a:solidFill>
                  <a:schemeClr val="tx1"/>
                </a:solidFill>
                <a:latin typeface="+mn-lt"/>
              </a:rPr>
              <a:t> de                 , soit :</a:t>
            </a:r>
          </a:p>
          <a:p>
            <a:pPr algn="ctr">
              <a:defRPr/>
            </a:pPr>
            <a:r>
              <a:rPr lang="fr-FR" sz="2400" dirty="0">
                <a:solidFill>
                  <a:schemeClr val="tx1"/>
                </a:solidFill>
                <a:latin typeface="+mn-lt"/>
              </a:rPr>
              <a:t> </a:t>
            </a:r>
          </a:p>
        </p:txBody>
      </p:sp>
      <p:graphicFrame>
        <p:nvGraphicFramePr>
          <p:cNvPr id="72707" name="Objet 3"/>
          <p:cNvGraphicFramePr>
            <a:graphicFrameLocks noChangeAspect="1"/>
          </p:cNvGraphicFramePr>
          <p:nvPr/>
        </p:nvGraphicFramePr>
        <p:xfrm>
          <a:off x="7740650" y="1773238"/>
          <a:ext cx="1368425" cy="360362"/>
        </p:xfrm>
        <a:graphic>
          <a:graphicData uri="http://schemas.openxmlformats.org/presentationml/2006/ole">
            <mc:AlternateContent xmlns:mc="http://schemas.openxmlformats.org/markup-compatibility/2006">
              <mc:Choice xmlns:v="urn:schemas-microsoft-com:vml" Requires="v">
                <p:oleObj spid="_x0000_s68627" name="Équation" r:id="rId3" imgW="914400" imgH="241300" progId="Equation.3">
                  <p:embed/>
                </p:oleObj>
              </mc:Choice>
              <mc:Fallback>
                <p:oleObj name="Équation" r:id="rId3" imgW="9144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773238"/>
                        <a:ext cx="13684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8" name="Objet 4"/>
          <p:cNvGraphicFramePr>
            <a:graphicFrameLocks noChangeAspect="1"/>
          </p:cNvGraphicFramePr>
          <p:nvPr/>
        </p:nvGraphicFramePr>
        <p:xfrm>
          <a:off x="2782888" y="3500438"/>
          <a:ext cx="2652712" cy="506412"/>
        </p:xfrm>
        <a:graphic>
          <a:graphicData uri="http://schemas.openxmlformats.org/presentationml/2006/ole">
            <mc:AlternateContent xmlns:mc="http://schemas.openxmlformats.org/markup-compatibility/2006">
              <mc:Choice xmlns:v="urn:schemas-microsoft-com:vml" Requires="v">
                <p:oleObj spid="_x0000_s68628" name="Équation" r:id="rId5" imgW="1270000" imgH="241300" progId="Equation.3">
                  <p:embed/>
                </p:oleObj>
              </mc:Choice>
              <mc:Fallback>
                <p:oleObj name="Équation" r:id="rId5" imgW="1270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2888" y="3500438"/>
                        <a:ext cx="26527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9" name="ZoneTexte 5"/>
          <p:cNvSpPr txBox="1">
            <a:spLocks noChangeArrowheads="1"/>
          </p:cNvSpPr>
          <p:nvPr/>
        </p:nvSpPr>
        <p:spPr bwMode="auto">
          <a:xfrm>
            <a:off x="179388" y="4508500"/>
            <a:ext cx="85693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400">
                <a:solidFill>
                  <a:srgbClr val="000000"/>
                </a:solidFill>
                <a:latin typeface="Arial" charset="0"/>
              </a:rPr>
              <a:t>La théorie de l’échantillonnage se propose d’étudier les propriétés des échantillons et des caractéristiques les résumant, les statistiques.</a:t>
            </a:r>
          </a:p>
        </p:txBody>
      </p:sp>
      <p:graphicFrame>
        <p:nvGraphicFramePr>
          <p:cNvPr id="72710" name="Objet 3"/>
          <p:cNvGraphicFramePr>
            <a:graphicFrameLocks noChangeAspect="1"/>
          </p:cNvGraphicFramePr>
          <p:nvPr/>
        </p:nvGraphicFramePr>
        <p:xfrm>
          <a:off x="468313" y="2997200"/>
          <a:ext cx="1368425" cy="360363"/>
        </p:xfrm>
        <a:graphic>
          <a:graphicData uri="http://schemas.openxmlformats.org/presentationml/2006/ole">
            <mc:AlternateContent xmlns:mc="http://schemas.openxmlformats.org/markup-compatibility/2006">
              <mc:Choice xmlns:v="urn:schemas-microsoft-com:vml" Requires="v">
                <p:oleObj spid="_x0000_s68629" name="Équation" r:id="rId7" imgW="914400" imgH="241300" progId="Equation.3">
                  <p:embed/>
                </p:oleObj>
              </mc:Choice>
              <mc:Fallback>
                <p:oleObj name="Équation" r:id="rId7" imgW="9144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97200"/>
                        <a:ext cx="1368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83874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5656" y="332656"/>
            <a:ext cx="8453438" cy="755650"/>
          </a:xfrm>
        </p:spPr>
        <p:txBody>
          <a:bodyPr/>
          <a:lstStyle/>
          <a:p>
            <a:pPr>
              <a:defRPr/>
            </a:pPr>
            <a:r>
              <a:rPr lang="fr-FR" b="1" dirty="0" smtClean="0"/>
              <a:t>La statistique </a:t>
            </a:r>
            <a:endParaRPr lang="fr-FR" b="1" dirty="0"/>
          </a:p>
        </p:txBody>
      </p:sp>
      <p:sp>
        <p:nvSpPr>
          <p:cNvPr id="20483" name="Rectangle 3"/>
          <p:cNvSpPr>
            <a:spLocks noGrp="1" noChangeArrowheads="1"/>
          </p:cNvSpPr>
          <p:nvPr>
            <p:ph type="body" idx="1"/>
          </p:nvPr>
        </p:nvSpPr>
        <p:spPr>
          <a:xfrm>
            <a:off x="179388" y="1981200"/>
            <a:ext cx="8785225" cy="3862388"/>
          </a:xfrm>
        </p:spPr>
        <p:txBody>
          <a:bodyPr>
            <a:spAutoFit/>
          </a:bodyPr>
          <a:lstStyle/>
          <a:p>
            <a:r>
              <a:rPr lang="fr-FR" dirty="0">
                <a:latin typeface="Arial" charset="0"/>
                <a:ea typeface="ＭＳ Ｐゴシック" charset="0"/>
              </a:rPr>
              <a:t>On note      la moyenne empirique de l’échantillon : </a:t>
            </a:r>
          </a:p>
          <a:p>
            <a:endParaRPr lang="fr-FR" dirty="0">
              <a:latin typeface="Arial" charset="0"/>
              <a:ea typeface="ＭＳ Ｐゴシック" charset="0"/>
            </a:endParaRPr>
          </a:p>
          <a:p>
            <a:pPr>
              <a:buFont typeface="Wingdings" charset="0"/>
              <a:buNone/>
            </a:pPr>
            <a:endParaRPr lang="fr-FR" dirty="0">
              <a:latin typeface="Arial" charset="0"/>
              <a:ea typeface="ＭＳ Ｐゴシック" charset="0"/>
            </a:endParaRPr>
          </a:p>
          <a:p>
            <a:pPr>
              <a:buFont typeface="Wingdings" charset="0"/>
              <a:buNone/>
            </a:pPr>
            <a:r>
              <a:rPr lang="fr-FR" dirty="0">
                <a:latin typeface="Arial" charset="0"/>
                <a:ea typeface="ＭＳ Ｐゴシック" charset="0"/>
              </a:rPr>
              <a:t> </a:t>
            </a:r>
          </a:p>
          <a:p>
            <a:r>
              <a:rPr lang="fr-FR" dirty="0">
                <a:latin typeface="Arial" charset="0"/>
                <a:ea typeface="ＭＳ Ｐゴシック" charset="0"/>
              </a:rPr>
              <a:t>Propriétés élémentaires :</a:t>
            </a:r>
          </a:p>
          <a:p>
            <a:r>
              <a:rPr lang="fr-FR" dirty="0">
                <a:latin typeface="Arial" charset="0"/>
                <a:ea typeface="ＭＳ Ｐゴシック" charset="0"/>
              </a:rPr>
              <a:t>Soient       et       l’espérance et l’écart-type de la variable parente. On a alors :</a:t>
            </a:r>
          </a:p>
          <a:p>
            <a:endParaRPr lang="fr-FR" dirty="0">
              <a:latin typeface="Arial" charset="0"/>
              <a:ea typeface="ＭＳ Ｐゴシック" charset="0"/>
            </a:endParaRPr>
          </a:p>
        </p:txBody>
      </p:sp>
      <p:sp>
        <p:nvSpPr>
          <p:cNvPr id="20485" name="Rectangle 5"/>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graphicFrame>
        <p:nvGraphicFramePr>
          <p:cNvPr id="20484" name="Object 4"/>
          <p:cNvGraphicFramePr>
            <a:graphicFrameLocks noChangeAspect="1"/>
          </p:cNvGraphicFramePr>
          <p:nvPr>
            <p:extLst>
              <p:ext uri="{D42A27DB-BD31-4B8C-83A1-F6EECF244321}">
                <p14:modId xmlns:p14="http://schemas.microsoft.com/office/powerpoint/2010/main" val="4088423195"/>
              </p:ext>
            </p:extLst>
          </p:nvPr>
        </p:nvGraphicFramePr>
        <p:xfrm>
          <a:off x="3419872" y="2492896"/>
          <a:ext cx="1582738" cy="1041400"/>
        </p:xfrm>
        <a:graphic>
          <a:graphicData uri="http://schemas.openxmlformats.org/presentationml/2006/ole">
            <mc:AlternateContent xmlns:mc="http://schemas.openxmlformats.org/markup-compatibility/2006">
              <mc:Choice xmlns:v="urn:schemas-microsoft-com:vml" Requires="v">
                <p:oleObj spid="_x0000_s69681" name="Équation" r:id="rId4" imgW="736600" imgH="482600" progId="Equation.3">
                  <p:embed/>
                </p:oleObj>
              </mc:Choice>
              <mc:Fallback>
                <p:oleObj name="Équation" r:id="rId4" imgW="7366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492896"/>
                        <a:ext cx="15827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Rectangle 7"/>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graphicFrame>
        <p:nvGraphicFramePr>
          <p:cNvPr id="73734" name="Objet 1"/>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69682" name="Équation" r:id="rId6" imgW="114300" imgH="165100" progId="Equation.3">
                  <p:embed/>
                </p:oleObj>
              </mc:Choice>
              <mc:Fallback>
                <p:oleObj name="Équation" r:id="rId6" imgW="1143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t 2"/>
          <p:cNvGraphicFramePr>
            <a:graphicFrameLocks noChangeAspect="1"/>
          </p:cNvGraphicFramePr>
          <p:nvPr>
            <p:extLst>
              <p:ext uri="{D42A27DB-BD31-4B8C-83A1-F6EECF244321}">
                <p14:modId xmlns:p14="http://schemas.microsoft.com/office/powerpoint/2010/main" val="1438040049"/>
              </p:ext>
            </p:extLst>
          </p:nvPr>
        </p:nvGraphicFramePr>
        <p:xfrm>
          <a:off x="3851920" y="620688"/>
          <a:ext cx="360363" cy="387350"/>
        </p:xfrm>
        <a:graphic>
          <a:graphicData uri="http://schemas.openxmlformats.org/presentationml/2006/ole">
            <mc:AlternateContent xmlns:mc="http://schemas.openxmlformats.org/markup-compatibility/2006">
              <mc:Choice xmlns:v="urn:schemas-microsoft-com:vml" Requires="v">
                <p:oleObj spid="_x0000_s69683" name="Équation" r:id="rId8" imgW="165100" imgH="177800" progId="Equation.3">
                  <p:embed/>
                </p:oleObj>
              </mc:Choice>
              <mc:Fallback>
                <p:oleObj name="Équation" r:id="rId8" imgW="1651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620688"/>
                        <a:ext cx="360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6" name="Objet 9"/>
          <p:cNvGraphicFramePr>
            <a:graphicFrameLocks noChangeAspect="1"/>
          </p:cNvGraphicFramePr>
          <p:nvPr>
            <p:extLst>
              <p:ext uri="{D42A27DB-BD31-4B8C-83A1-F6EECF244321}">
                <p14:modId xmlns:p14="http://schemas.microsoft.com/office/powerpoint/2010/main" val="1275983995"/>
              </p:ext>
            </p:extLst>
          </p:nvPr>
        </p:nvGraphicFramePr>
        <p:xfrm>
          <a:off x="1763688" y="1988840"/>
          <a:ext cx="360363" cy="387350"/>
        </p:xfrm>
        <a:graphic>
          <a:graphicData uri="http://schemas.openxmlformats.org/presentationml/2006/ole">
            <mc:AlternateContent xmlns:mc="http://schemas.openxmlformats.org/markup-compatibility/2006">
              <mc:Choice xmlns:v="urn:schemas-microsoft-com:vml" Requires="v">
                <p:oleObj spid="_x0000_s69684" name="Équation" r:id="rId10" imgW="165100" imgH="177800" progId="Equation.3">
                  <p:embed/>
                </p:oleObj>
              </mc:Choice>
              <mc:Fallback>
                <p:oleObj name="Équation" r:id="rId10" imgW="1651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1988840"/>
                        <a:ext cx="360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7" name="Objet 3"/>
          <p:cNvGraphicFramePr>
            <a:graphicFrameLocks noChangeAspect="1"/>
          </p:cNvGraphicFramePr>
          <p:nvPr>
            <p:extLst>
              <p:ext uri="{D42A27DB-BD31-4B8C-83A1-F6EECF244321}">
                <p14:modId xmlns:p14="http://schemas.microsoft.com/office/powerpoint/2010/main" val="1018819405"/>
              </p:ext>
            </p:extLst>
          </p:nvPr>
        </p:nvGraphicFramePr>
        <p:xfrm>
          <a:off x="1547664" y="4077072"/>
          <a:ext cx="371475" cy="285750"/>
        </p:xfrm>
        <a:graphic>
          <a:graphicData uri="http://schemas.openxmlformats.org/presentationml/2006/ole">
            <mc:AlternateContent xmlns:mc="http://schemas.openxmlformats.org/markup-compatibility/2006">
              <mc:Choice xmlns:v="urn:schemas-microsoft-com:vml" Requires="v">
                <p:oleObj spid="_x0000_s69685" name="Équation" r:id="rId11" imgW="165100" imgH="139700" progId="Equation.3">
                  <p:embed/>
                </p:oleObj>
              </mc:Choice>
              <mc:Fallback>
                <p:oleObj name="Équation" r:id="rId11" imgW="1651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664" y="4077072"/>
                        <a:ext cx="371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8" name="Objet 11"/>
          <p:cNvGraphicFramePr>
            <a:graphicFrameLocks noChangeAspect="1"/>
          </p:cNvGraphicFramePr>
          <p:nvPr>
            <p:extLst>
              <p:ext uri="{D42A27DB-BD31-4B8C-83A1-F6EECF244321}">
                <p14:modId xmlns:p14="http://schemas.microsoft.com/office/powerpoint/2010/main" val="171441641"/>
              </p:ext>
            </p:extLst>
          </p:nvPr>
        </p:nvGraphicFramePr>
        <p:xfrm>
          <a:off x="2411760" y="4077072"/>
          <a:ext cx="342900" cy="285750"/>
        </p:xfrm>
        <a:graphic>
          <a:graphicData uri="http://schemas.openxmlformats.org/presentationml/2006/ole">
            <mc:AlternateContent xmlns:mc="http://schemas.openxmlformats.org/markup-compatibility/2006">
              <mc:Choice xmlns:v="urn:schemas-microsoft-com:vml" Requires="v">
                <p:oleObj spid="_x0000_s69686" name="Équation" r:id="rId13" imgW="152400" imgH="139700" progId="Equation.3">
                  <p:embed/>
                </p:oleObj>
              </mc:Choice>
              <mc:Fallback>
                <p:oleObj name="Équation" r:id="rId13" imgW="152400" imgH="139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760" y="4077072"/>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973126132"/>
              </p:ext>
            </p:extLst>
          </p:nvPr>
        </p:nvGraphicFramePr>
        <p:xfrm>
          <a:off x="5436096" y="4941168"/>
          <a:ext cx="1501775" cy="876300"/>
        </p:xfrm>
        <a:graphic>
          <a:graphicData uri="http://schemas.openxmlformats.org/presentationml/2006/ole">
            <mc:AlternateContent xmlns:mc="http://schemas.openxmlformats.org/markup-compatibility/2006">
              <mc:Choice xmlns:v="urn:schemas-microsoft-com:vml" Requires="v">
                <p:oleObj spid="_x0000_s69687" name="Équation" r:id="rId15" imgW="698500" imgH="406400" progId="Equation.3">
                  <p:embed/>
                </p:oleObj>
              </mc:Choice>
              <mc:Fallback>
                <p:oleObj name="Équation" r:id="rId15" imgW="698500" imgH="40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6096" y="4941168"/>
                        <a:ext cx="1501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896594377"/>
              </p:ext>
            </p:extLst>
          </p:nvPr>
        </p:nvGraphicFramePr>
        <p:xfrm>
          <a:off x="2123728" y="5157192"/>
          <a:ext cx="1336675" cy="465138"/>
        </p:xfrm>
        <a:graphic>
          <a:graphicData uri="http://schemas.openxmlformats.org/presentationml/2006/ole">
            <mc:AlternateContent xmlns:mc="http://schemas.openxmlformats.org/markup-compatibility/2006">
              <mc:Choice xmlns:v="urn:schemas-microsoft-com:vml" Requires="v">
                <p:oleObj spid="_x0000_s69688" name="Équation" r:id="rId17" imgW="622300" imgH="215900" progId="Equation.3">
                  <p:embed/>
                </p:oleObj>
              </mc:Choice>
              <mc:Fallback>
                <p:oleObj name="Équation" r:id="rId17" imgW="622300" imgH="2159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3728" y="5157192"/>
                        <a:ext cx="13366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3782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8"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0-#ppt_w/2"/>
                                          </p:val>
                                        </p:tav>
                                        <p:tav tm="100000">
                                          <p:val>
                                            <p:strVal val="#ppt_x"/>
                                          </p:val>
                                        </p:tav>
                                      </p:tavLst>
                                    </p:anim>
                                    <p:anim calcmode="lin" valueType="num">
                                      <p:cBhvr additive="base">
                                        <p:cTn id="12"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03648" y="332656"/>
            <a:ext cx="8453438" cy="755650"/>
          </a:xfrm>
        </p:spPr>
        <p:txBody>
          <a:bodyPr/>
          <a:lstStyle/>
          <a:p>
            <a:pPr>
              <a:defRPr/>
            </a:pPr>
            <a:r>
              <a:rPr lang="fr-FR" dirty="0" smtClean="0"/>
              <a:t>La statistique </a:t>
            </a:r>
            <a:endParaRPr lang="fr-FR" dirty="0"/>
          </a:p>
        </p:txBody>
      </p:sp>
      <p:sp>
        <p:nvSpPr>
          <p:cNvPr id="20483" name="Rectangle 3"/>
          <p:cNvSpPr>
            <a:spLocks noGrp="1" noChangeArrowheads="1"/>
          </p:cNvSpPr>
          <p:nvPr>
            <p:ph type="body" idx="1"/>
          </p:nvPr>
        </p:nvSpPr>
        <p:spPr>
          <a:xfrm>
            <a:off x="179388" y="1700213"/>
            <a:ext cx="8785225" cy="2962275"/>
          </a:xfrm>
        </p:spPr>
        <p:txBody>
          <a:bodyPr>
            <a:spAutoFit/>
          </a:bodyPr>
          <a:lstStyle/>
          <a:p>
            <a:r>
              <a:rPr lang="fr-FR">
                <a:latin typeface="Arial" charset="0"/>
                <a:ea typeface="ＭＳ Ｐゴシック" charset="0"/>
              </a:rPr>
              <a:t>On note      la variance empirique de l’échantillon : </a:t>
            </a:r>
          </a:p>
          <a:p>
            <a:endParaRPr lang="fr-FR">
              <a:latin typeface="Arial" charset="0"/>
              <a:ea typeface="ＭＳ Ｐゴシック" charset="0"/>
            </a:endParaRPr>
          </a:p>
          <a:p>
            <a:pPr>
              <a:buFont typeface="Wingdings" charset="0"/>
              <a:buNone/>
            </a:pPr>
            <a:endParaRPr lang="fr-FR">
              <a:latin typeface="Arial" charset="0"/>
              <a:ea typeface="ＭＳ Ｐゴシック" charset="0"/>
            </a:endParaRPr>
          </a:p>
          <a:p>
            <a:pPr>
              <a:buFont typeface="Wingdings" charset="0"/>
              <a:buNone/>
            </a:pPr>
            <a:r>
              <a:rPr lang="fr-FR">
                <a:latin typeface="Arial" charset="0"/>
                <a:ea typeface="ＭＳ Ｐゴシック" charset="0"/>
              </a:rPr>
              <a:t> </a:t>
            </a:r>
          </a:p>
          <a:p>
            <a:r>
              <a:rPr lang="fr-FR">
                <a:latin typeface="Arial" charset="0"/>
                <a:ea typeface="ＭＳ Ｐゴシック" charset="0"/>
              </a:rPr>
              <a:t>Propriétés élémentaires :</a:t>
            </a:r>
          </a:p>
          <a:p>
            <a:endParaRPr lang="fr-FR">
              <a:latin typeface="Arial" charset="0"/>
              <a:ea typeface="ＭＳ Ｐゴシック" charset="0"/>
            </a:endParaRPr>
          </a:p>
        </p:txBody>
      </p:sp>
      <p:sp>
        <p:nvSpPr>
          <p:cNvPr id="20485" name="Rectangle 5"/>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sp>
        <p:nvSpPr>
          <p:cNvPr id="20487" name="Rectangle 7"/>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graphicFrame>
        <p:nvGraphicFramePr>
          <p:cNvPr id="20486" name="Object 6"/>
          <p:cNvGraphicFramePr>
            <a:graphicFrameLocks noChangeAspect="1"/>
          </p:cNvGraphicFramePr>
          <p:nvPr>
            <p:extLst>
              <p:ext uri="{D42A27DB-BD31-4B8C-83A1-F6EECF244321}">
                <p14:modId xmlns:p14="http://schemas.microsoft.com/office/powerpoint/2010/main" val="2740402842"/>
              </p:ext>
            </p:extLst>
          </p:nvPr>
        </p:nvGraphicFramePr>
        <p:xfrm>
          <a:off x="3155950" y="2276872"/>
          <a:ext cx="2711450" cy="1131887"/>
        </p:xfrm>
        <a:graphic>
          <a:graphicData uri="http://schemas.openxmlformats.org/presentationml/2006/ole">
            <mc:AlternateContent xmlns:mc="http://schemas.openxmlformats.org/markup-compatibility/2006">
              <mc:Choice xmlns:v="urn:schemas-microsoft-com:vml" Requires="v">
                <p:oleObj spid="_x0000_s71717" name="Équation" r:id="rId4" imgW="1155700" imgH="482600" progId="Equation.3">
                  <p:embed/>
                </p:oleObj>
              </mc:Choice>
              <mc:Fallback>
                <p:oleObj name="Équation" r:id="rId4" imgW="11557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2276872"/>
                        <a:ext cx="271145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2" name="Objet 1"/>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71718" name="Équation" r:id="rId6" imgW="114300" imgH="165100" progId="Equation.3">
                  <p:embed/>
                </p:oleObj>
              </mc:Choice>
              <mc:Fallback>
                <p:oleObj name="Équation" r:id="rId6" imgW="1143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3" name="Objet 2"/>
          <p:cNvGraphicFramePr>
            <a:graphicFrameLocks noChangeAspect="1"/>
          </p:cNvGraphicFramePr>
          <p:nvPr>
            <p:extLst>
              <p:ext uri="{D42A27DB-BD31-4B8C-83A1-F6EECF244321}">
                <p14:modId xmlns:p14="http://schemas.microsoft.com/office/powerpoint/2010/main" val="1935501649"/>
              </p:ext>
            </p:extLst>
          </p:nvPr>
        </p:nvGraphicFramePr>
        <p:xfrm>
          <a:off x="3779912" y="548680"/>
          <a:ext cx="415925" cy="442913"/>
        </p:xfrm>
        <a:graphic>
          <a:graphicData uri="http://schemas.openxmlformats.org/presentationml/2006/ole">
            <mc:AlternateContent xmlns:mc="http://schemas.openxmlformats.org/markup-compatibility/2006">
              <mc:Choice xmlns:v="urn:schemas-microsoft-com:vml" Requires="v">
                <p:oleObj spid="_x0000_s71719" name="Équation" r:id="rId8" imgW="190500" imgH="203200" progId="Equation.3">
                  <p:embed/>
                </p:oleObj>
              </mc:Choice>
              <mc:Fallback>
                <p:oleObj name="Équation" r:id="rId8" imgW="190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912" y="548680"/>
                        <a:ext cx="4159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4" name="Objet 14"/>
          <p:cNvGraphicFramePr>
            <a:graphicFrameLocks noChangeAspect="1"/>
          </p:cNvGraphicFramePr>
          <p:nvPr>
            <p:extLst>
              <p:ext uri="{D42A27DB-BD31-4B8C-83A1-F6EECF244321}">
                <p14:modId xmlns:p14="http://schemas.microsoft.com/office/powerpoint/2010/main" val="2489766776"/>
              </p:ext>
            </p:extLst>
          </p:nvPr>
        </p:nvGraphicFramePr>
        <p:xfrm>
          <a:off x="1691680" y="1628800"/>
          <a:ext cx="415925" cy="442912"/>
        </p:xfrm>
        <a:graphic>
          <a:graphicData uri="http://schemas.openxmlformats.org/presentationml/2006/ole">
            <mc:AlternateContent xmlns:mc="http://schemas.openxmlformats.org/markup-compatibility/2006">
              <mc:Choice xmlns:v="urn:schemas-microsoft-com:vml" Requires="v">
                <p:oleObj spid="_x0000_s71720" name="Équation" r:id="rId10" imgW="190500" imgH="203200" progId="Equation.3">
                  <p:embed/>
                </p:oleObj>
              </mc:Choice>
              <mc:Fallback>
                <p:oleObj name="Équation" r:id="rId10" imgW="190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1628800"/>
                        <a:ext cx="4159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6"/>
          <p:cNvGraphicFramePr>
            <a:graphicFrameLocks noChangeAspect="1"/>
          </p:cNvGraphicFramePr>
          <p:nvPr/>
        </p:nvGraphicFramePr>
        <p:xfrm>
          <a:off x="755650" y="4508500"/>
          <a:ext cx="3336925" cy="1131888"/>
        </p:xfrm>
        <a:graphic>
          <a:graphicData uri="http://schemas.openxmlformats.org/presentationml/2006/ole">
            <mc:AlternateContent xmlns:mc="http://schemas.openxmlformats.org/markup-compatibility/2006">
              <mc:Choice xmlns:v="urn:schemas-microsoft-com:vml" Requires="v">
                <p:oleObj spid="_x0000_s71721" name="Équation" r:id="rId11" imgW="1422400" imgH="482600" progId="Equation.3">
                  <p:embed/>
                </p:oleObj>
              </mc:Choice>
              <mc:Fallback>
                <p:oleObj name="Équation" r:id="rId11" imgW="14224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4508500"/>
                        <a:ext cx="33369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
          <p:cNvGraphicFramePr>
            <a:graphicFrameLocks noChangeAspect="1"/>
          </p:cNvGraphicFramePr>
          <p:nvPr/>
        </p:nvGraphicFramePr>
        <p:xfrm>
          <a:off x="5727700" y="4581525"/>
          <a:ext cx="2157413" cy="849313"/>
        </p:xfrm>
        <a:graphic>
          <a:graphicData uri="http://schemas.openxmlformats.org/presentationml/2006/ole">
            <mc:AlternateContent xmlns:mc="http://schemas.openxmlformats.org/markup-compatibility/2006">
              <mc:Choice xmlns:v="urn:schemas-microsoft-com:vml" Requires="v">
                <p:oleObj spid="_x0000_s71722" name="Équation" r:id="rId13" imgW="1003300" imgH="393700" progId="Equation.3">
                  <p:embed/>
                </p:oleObj>
              </mc:Choice>
              <mc:Fallback>
                <p:oleObj name="Équation" r:id="rId13" imgW="10033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7700" y="4581525"/>
                        <a:ext cx="21574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7125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8"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additive="base">
                                        <p:cTn id="15" dur="500" fill="hold"/>
                                        <p:tgtEl>
                                          <p:spTgt spid="20486"/>
                                        </p:tgtEl>
                                        <p:attrNameLst>
                                          <p:attrName>ppt_x</p:attrName>
                                        </p:attrNameLst>
                                      </p:cBhvr>
                                      <p:tavLst>
                                        <p:tav tm="0">
                                          <p:val>
                                            <p:strVal val="0-#ppt_w/2"/>
                                          </p:val>
                                        </p:tav>
                                        <p:tav tm="100000">
                                          <p:val>
                                            <p:strVal val="#ppt_x"/>
                                          </p:val>
                                        </p:tav>
                                      </p:tavLst>
                                    </p:anim>
                                    <p:anim calcmode="lin" valueType="num">
                                      <p:cBhvr additive="base">
                                        <p:cTn id="16"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5656" y="332656"/>
            <a:ext cx="8453438" cy="755650"/>
          </a:xfrm>
        </p:spPr>
        <p:txBody>
          <a:bodyPr/>
          <a:lstStyle/>
          <a:p>
            <a:pPr>
              <a:defRPr/>
            </a:pPr>
            <a:r>
              <a:rPr lang="fr-FR" dirty="0" smtClean="0"/>
              <a:t>Variance et variance corrigée de</a:t>
            </a:r>
            <a:endParaRPr lang="fr-FR" dirty="0"/>
          </a:p>
        </p:txBody>
      </p:sp>
      <p:sp>
        <p:nvSpPr>
          <p:cNvPr id="20483" name="Rectangle 3"/>
          <p:cNvSpPr>
            <a:spLocks noGrp="1" noChangeArrowheads="1"/>
          </p:cNvSpPr>
          <p:nvPr>
            <p:ph type="body" idx="1"/>
          </p:nvPr>
        </p:nvSpPr>
        <p:spPr>
          <a:xfrm>
            <a:off x="179388" y="1981200"/>
            <a:ext cx="8785225" cy="2962275"/>
          </a:xfrm>
        </p:spPr>
        <p:txBody>
          <a:bodyPr>
            <a:spAutoFit/>
          </a:bodyPr>
          <a:lstStyle/>
          <a:p>
            <a:pPr>
              <a:defRPr/>
            </a:pPr>
            <a:r>
              <a:rPr lang="fr-FR" dirty="0" smtClean="0"/>
              <a:t>La variance de       s’exprime</a:t>
            </a:r>
            <a:endParaRPr lang="fr-FR" dirty="0"/>
          </a:p>
          <a:p>
            <a:pPr>
              <a:defRPr/>
            </a:pPr>
            <a:endParaRPr lang="fr-FR" dirty="0"/>
          </a:p>
          <a:p>
            <a:pPr>
              <a:buFont typeface="Wingdings" charset="0"/>
              <a:buNone/>
              <a:defRPr/>
            </a:pPr>
            <a:endParaRPr lang="fr-FR" dirty="0"/>
          </a:p>
          <a:p>
            <a:pPr>
              <a:buFont typeface="Wingdings" charset="0"/>
              <a:buNone/>
              <a:defRPr/>
            </a:pPr>
            <a:r>
              <a:rPr lang="fr-FR" dirty="0"/>
              <a:t> </a:t>
            </a:r>
          </a:p>
          <a:p>
            <a:pPr>
              <a:defRPr/>
            </a:pPr>
            <a:r>
              <a:rPr lang="fr-FR" dirty="0" smtClean="0"/>
              <a:t>Variance corrigée</a:t>
            </a:r>
            <a:r>
              <a:rPr lang="fr-FR" dirty="0"/>
              <a:t> </a:t>
            </a:r>
            <a:r>
              <a:rPr lang="fr-FR" dirty="0" smtClean="0"/>
              <a:t>:</a:t>
            </a:r>
          </a:p>
          <a:p>
            <a:pPr>
              <a:defRPr/>
            </a:pPr>
            <a:endParaRPr lang="fr-FR" dirty="0"/>
          </a:p>
        </p:txBody>
      </p:sp>
      <p:sp>
        <p:nvSpPr>
          <p:cNvPr id="20485" name="Rectangle 5"/>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sp>
        <p:nvSpPr>
          <p:cNvPr id="20487" name="Rectangle 7"/>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graphicFrame>
        <p:nvGraphicFramePr>
          <p:cNvPr id="20486" name="Object 6"/>
          <p:cNvGraphicFramePr>
            <a:graphicFrameLocks noChangeAspect="1"/>
          </p:cNvGraphicFramePr>
          <p:nvPr/>
        </p:nvGraphicFramePr>
        <p:xfrm>
          <a:off x="2128838" y="2794000"/>
          <a:ext cx="5035550" cy="922338"/>
        </p:xfrm>
        <a:graphic>
          <a:graphicData uri="http://schemas.openxmlformats.org/presentationml/2006/ole">
            <mc:AlternateContent xmlns:mc="http://schemas.openxmlformats.org/markup-compatibility/2006">
              <mc:Choice xmlns:v="urn:schemas-microsoft-com:vml" Requires="v">
                <p:oleObj spid="_x0000_s73765" name="Équation" r:id="rId4" imgW="2146300" imgH="393700" progId="Equation.3">
                  <p:embed/>
                </p:oleObj>
              </mc:Choice>
              <mc:Fallback>
                <p:oleObj name="Équation" r:id="rId4" imgW="21463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2794000"/>
                        <a:ext cx="5035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0" name="Objet 1"/>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73766" name="Équation" r:id="rId6" imgW="114300" imgH="165100" progId="Equation.3">
                  <p:embed/>
                </p:oleObj>
              </mc:Choice>
              <mc:Fallback>
                <p:oleObj name="Équation" r:id="rId6" imgW="1143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1" name="Objet 2"/>
          <p:cNvGraphicFramePr>
            <a:graphicFrameLocks noChangeAspect="1"/>
          </p:cNvGraphicFramePr>
          <p:nvPr>
            <p:extLst>
              <p:ext uri="{D42A27DB-BD31-4B8C-83A1-F6EECF244321}">
                <p14:modId xmlns:p14="http://schemas.microsoft.com/office/powerpoint/2010/main" val="3302041955"/>
              </p:ext>
            </p:extLst>
          </p:nvPr>
        </p:nvGraphicFramePr>
        <p:xfrm>
          <a:off x="6804248" y="548680"/>
          <a:ext cx="415925" cy="442913"/>
        </p:xfrm>
        <a:graphic>
          <a:graphicData uri="http://schemas.openxmlformats.org/presentationml/2006/ole">
            <mc:AlternateContent xmlns:mc="http://schemas.openxmlformats.org/markup-compatibility/2006">
              <mc:Choice xmlns:v="urn:schemas-microsoft-com:vml" Requires="v">
                <p:oleObj spid="_x0000_s73767" name="Équation" r:id="rId8" imgW="190500" imgH="203200" progId="Equation.3">
                  <p:embed/>
                </p:oleObj>
              </mc:Choice>
              <mc:Fallback>
                <p:oleObj name="Équation" r:id="rId8" imgW="190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548680"/>
                        <a:ext cx="4159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2" name="Objet 14"/>
          <p:cNvGraphicFramePr>
            <a:graphicFrameLocks noChangeAspect="1"/>
          </p:cNvGraphicFramePr>
          <p:nvPr>
            <p:extLst>
              <p:ext uri="{D42A27DB-BD31-4B8C-83A1-F6EECF244321}">
                <p14:modId xmlns:p14="http://schemas.microsoft.com/office/powerpoint/2010/main" val="3407190206"/>
              </p:ext>
            </p:extLst>
          </p:nvPr>
        </p:nvGraphicFramePr>
        <p:xfrm>
          <a:off x="2627784" y="1916832"/>
          <a:ext cx="415925" cy="442912"/>
        </p:xfrm>
        <a:graphic>
          <a:graphicData uri="http://schemas.openxmlformats.org/presentationml/2006/ole">
            <mc:AlternateContent xmlns:mc="http://schemas.openxmlformats.org/markup-compatibility/2006">
              <mc:Choice xmlns:v="urn:schemas-microsoft-com:vml" Requires="v">
                <p:oleObj spid="_x0000_s73768" name="Équation" r:id="rId10" imgW="190500" imgH="203200" progId="Equation.3">
                  <p:embed/>
                </p:oleObj>
              </mc:Choice>
              <mc:Fallback>
                <p:oleObj name="Équation" r:id="rId10" imgW="190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1916832"/>
                        <a:ext cx="4159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6"/>
          <p:cNvGraphicFramePr>
            <a:graphicFrameLocks noChangeAspect="1"/>
          </p:cNvGraphicFramePr>
          <p:nvPr/>
        </p:nvGraphicFramePr>
        <p:xfrm>
          <a:off x="962025" y="4600575"/>
          <a:ext cx="4618038" cy="1131888"/>
        </p:xfrm>
        <a:graphic>
          <a:graphicData uri="http://schemas.openxmlformats.org/presentationml/2006/ole">
            <mc:AlternateContent xmlns:mc="http://schemas.openxmlformats.org/markup-compatibility/2006">
              <mc:Choice xmlns:v="urn:schemas-microsoft-com:vml" Requires="v">
                <p:oleObj spid="_x0000_s73769" name="Équation" r:id="rId11" imgW="1968500" imgH="482600" progId="Equation.3">
                  <p:embed/>
                </p:oleObj>
              </mc:Choice>
              <mc:Fallback>
                <p:oleObj name="Équation" r:id="rId11" imgW="19685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025" y="4600575"/>
                        <a:ext cx="46180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
          <p:cNvGraphicFramePr>
            <a:graphicFrameLocks noChangeAspect="1"/>
          </p:cNvGraphicFramePr>
          <p:nvPr/>
        </p:nvGraphicFramePr>
        <p:xfrm>
          <a:off x="6416675" y="4868863"/>
          <a:ext cx="1611313" cy="493712"/>
        </p:xfrm>
        <a:graphic>
          <a:graphicData uri="http://schemas.openxmlformats.org/presentationml/2006/ole">
            <mc:AlternateContent xmlns:mc="http://schemas.openxmlformats.org/markup-compatibility/2006">
              <mc:Choice xmlns:v="urn:schemas-microsoft-com:vml" Requires="v">
                <p:oleObj spid="_x0000_s73770" name="Équation" r:id="rId13" imgW="749300" imgH="228600" progId="Equation.3">
                  <p:embed/>
                </p:oleObj>
              </mc:Choice>
              <mc:Fallback>
                <p:oleObj name="Équation" r:id="rId13" imgW="7493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6675" y="4868863"/>
                        <a:ext cx="16113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7392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8"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additive="base">
                                        <p:cTn id="15" dur="500" fill="hold"/>
                                        <p:tgtEl>
                                          <p:spTgt spid="20486"/>
                                        </p:tgtEl>
                                        <p:attrNameLst>
                                          <p:attrName>ppt_x</p:attrName>
                                        </p:attrNameLst>
                                      </p:cBhvr>
                                      <p:tavLst>
                                        <p:tav tm="0">
                                          <p:val>
                                            <p:strVal val="0-#ppt_w/2"/>
                                          </p:val>
                                        </p:tav>
                                        <p:tav tm="100000">
                                          <p:val>
                                            <p:strVal val="#ppt_x"/>
                                          </p:val>
                                        </p:tav>
                                      </p:tavLst>
                                    </p:anim>
                                    <p:anim calcmode="lin" valueType="num">
                                      <p:cBhvr additive="base">
                                        <p:cTn id="16"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09922" y="332656"/>
            <a:ext cx="9298782" cy="755650"/>
          </a:xfrm>
        </p:spPr>
        <p:txBody>
          <a:bodyPr/>
          <a:lstStyle/>
          <a:p>
            <a:pPr>
              <a:defRPr/>
            </a:pPr>
            <a:r>
              <a:rPr lang="fr-FR" dirty="0" smtClean="0"/>
              <a:t>Cas gaussien</a:t>
            </a:r>
            <a:endParaRPr lang="fr-FR" dirty="0"/>
          </a:p>
        </p:txBody>
      </p:sp>
      <p:sp>
        <p:nvSpPr>
          <p:cNvPr id="20483" name="Rectangle 3"/>
          <p:cNvSpPr>
            <a:spLocks noGrp="1" noChangeArrowheads="1"/>
          </p:cNvSpPr>
          <p:nvPr>
            <p:ph type="body" idx="1"/>
          </p:nvPr>
        </p:nvSpPr>
        <p:spPr>
          <a:xfrm>
            <a:off x="179388" y="1981200"/>
            <a:ext cx="8785225" cy="4940300"/>
          </a:xfrm>
        </p:spPr>
        <p:txBody>
          <a:bodyPr>
            <a:spAutoFit/>
          </a:bodyPr>
          <a:lstStyle/>
          <a:p>
            <a:pPr>
              <a:defRPr/>
            </a:pPr>
            <a:r>
              <a:rPr lang="fr-FR" dirty="0" smtClean="0"/>
              <a:t>On suppose maintenant que                        . </a:t>
            </a:r>
            <a:endParaRPr lang="fr-FR" dirty="0"/>
          </a:p>
          <a:p>
            <a:pPr>
              <a:buFont typeface="Wingdings" charset="0"/>
              <a:buNone/>
              <a:defRPr/>
            </a:pPr>
            <a:r>
              <a:rPr lang="fr-FR" dirty="0"/>
              <a:t> </a:t>
            </a:r>
          </a:p>
          <a:p>
            <a:pPr>
              <a:defRPr/>
            </a:pPr>
            <a:r>
              <a:rPr lang="fr-FR" dirty="0" smtClean="0"/>
              <a:t>En tant que combinaison linéaire de variables gaussiennes, on a</a:t>
            </a:r>
          </a:p>
          <a:p>
            <a:pPr>
              <a:defRPr/>
            </a:pPr>
            <a:endParaRPr lang="fr-FR" dirty="0"/>
          </a:p>
          <a:p>
            <a:pPr>
              <a:defRPr/>
            </a:pPr>
            <a:endParaRPr lang="fr-FR" dirty="0" smtClean="0"/>
          </a:p>
          <a:p>
            <a:pPr>
              <a:defRPr/>
            </a:pPr>
            <a:r>
              <a:rPr lang="fr-FR" dirty="0" smtClean="0"/>
              <a:t>Loi de       et indépendance :</a:t>
            </a:r>
          </a:p>
          <a:p>
            <a:pPr>
              <a:defRPr/>
            </a:pPr>
            <a:endParaRPr lang="fr-FR" dirty="0"/>
          </a:p>
          <a:p>
            <a:pPr>
              <a:defRPr/>
            </a:pPr>
            <a:r>
              <a:rPr lang="fr-FR" dirty="0" smtClean="0"/>
              <a:t>On a                                 et          et         indépendants.</a:t>
            </a:r>
          </a:p>
          <a:p>
            <a:pPr>
              <a:defRPr/>
            </a:pPr>
            <a:endParaRPr lang="fr-FR" b="1" dirty="0" smtClean="0"/>
          </a:p>
          <a:p>
            <a:pPr>
              <a:defRPr/>
            </a:pPr>
            <a:endParaRPr lang="fr-FR" dirty="0"/>
          </a:p>
        </p:txBody>
      </p:sp>
      <p:sp>
        <p:nvSpPr>
          <p:cNvPr id="20485" name="Rectangle 5"/>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sp>
        <p:nvSpPr>
          <p:cNvPr id="20487" name="Rectangle 7"/>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graphicFrame>
        <p:nvGraphicFramePr>
          <p:cNvPr id="79877" name="Objet 1"/>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75819" name="Équation" r:id="rId4" imgW="114300" imgH="165100" progId="Equation.3">
                  <p:embed/>
                </p:oleObj>
              </mc:Choice>
              <mc:Fallback>
                <p:oleObj name="Équation" r:id="rId4" imgW="1143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723729739"/>
              </p:ext>
            </p:extLst>
          </p:nvPr>
        </p:nvGraphicFramePr>
        <p:xfrm>
          <a:off x="4427984" y="1988840"/>
          <a:ext cx="1770063" cy="439738"/>
        </p:xfrm>
        <a:graphic>
          <a:graphicData uri="http://schemas.openxmlformats.org/presentationml/2006/ole">
            <mc:AlternateContent xmlns:mc="http://schemas.openxmlformats.org/markup-compatibility/2006">
              <mc:Choice xmlns:v="urn:schemas-microsoft-com:vml" Requires="v">
                <p:oleObj spid="_x0000_s75820" name="Équation" r:id="rId6" imgW="825500" imgH="203200" progId="Equation.3">
                  <p:embed/>
                </p:oleObj>
              </mc:Choice>
              <mc:Fallback>
                <p:oleObj name="Équation" r:id="rId6" imgW="825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1988840"/>
                        <a:ext cx="17700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4"/>
          <p:cNvGraphicFramePr>
            <a:graphicFrameLocks noChangeAspect="1"/>
          </p:cNvGraphicFramePr>
          <p:nvPr/>
        </p:nvGraphicFramePr>
        <p:xfrm>
          <a:off x="3492500" y="3602038"/>
          <a:ext cx="2016125" cy="906462"/>
        </p:xfrm>
        <a:graphic>
          <a:graphicData uri="http://schemas.openxmlformats.org/presentationml/2006/ole">
            <mc:AlternateContent xmlns:mc="http://schemas.openxmlformats.org/markup-compatibility/2006">
              <mc:Choice xmlns:v="urn:schemas-microsoft-com:vml" Requires="v">
                <p:oleObj spid="_x0000_s75821" name="Équation" r:id="rId8" imgW="939800" imgH="419100" progId="Equation.3">
                  <p:embed/>
                </p:oleObj>
              </mc:Choice>
              <mc:Fallback>
                <p:oleObj name="Équation" r:id="rId8" imgW="9398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3602038"/>
                        <a:ext cx="20161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13701546"/>
              </p:ext>
            </p:extLst>
          </p:nvPr>
        </p:nvGraphicFramePr>
        <p:xfrm>
          <a:off x="1571724" y="4285407"/>
          <a:ext cx="407988" cy="439737"/>
        </p:xfrm>
        <a:graphic>
          <a:graphicData uri="http://schemas.openxmlformats.org/presentationml/2006/ole">
            <mc:AlternateContent xmlns:mc="http://schemas.openxmlformats.org/markup-compatibility/2006">
              <mc:Choice xmlns:v="urn:schemas-microsoft-com:vml" Requires="v">
                <p:oleObj spid="_x0000_s75822" name="Équation" r:id="rId10" imgW="190500" imgH="203200" progId="Equation.3">
                  <p:embed/>
                </p:oleObj>
              </mc:Choice>
              <mc:Fallback>
                <p:oleObj name="Équation" r:id="rId10" imgW="190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724" y="4285407"/>
                        <a:ext cx="4079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84729236"/>
              </p:ext>
            </p:extLst>
          </p:nvPr>
        </p:nvGraphicFramePr>
        <p:xfrm>
          <a:off x="1475656" y="4941168"/>
          <a:ext cx="1497013" cy="879475"/>
        </p:xfrm>
        <a:graphic>
          <a:graphicData uri="http://schemas.openxmlformats.org/presentationml/2006/ole">
            <mc:AlternateContent xmlns:mc="http://schemas.openxmlformats.org/markup-compatibility/2006">
              <mc:Choice xmlns:v="urn:schemas-microsoft-com:vml" Requires="v">
                <p:oleObj spid="_x0000_s75823" name="Équation" r:id="rId12" imgW="698500" imgH="406400" progId="Equation.3">
                  <p:embed/>
                </p:oleObj>
              </mc:Choice>
              <mc:Fallback>
                <p:oleObj name="Équation" r:id="rId12" imgW="698500" imgH="406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5656" y="4941168"/>
                        <a:ext cx="14970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1687962097"/>
              </p:ext>
            </p:extLst>
          </p:nvPr>
        </p:nvGraphicFramePr>
        <p:xfrm>
          <a:off x="4211960" y="5157192"/>
          <a:ext cx="354013" cy="384175"/>
        </p:xfrm>
        <a:graphic>
          <a:graphicData uri="http://schemas.openxmlformats.org/presentationml/2006/ole">
            <mc:AlternateContent xmlns:mc="http://schemas.openxmlformats.org/markup-compatibility/2006">
              <mc:Choice xmlns:v="urn:schemas-microsoft-com:vml" Requires="v">
                <p:oleObj spid="_x0000_s75824" name="Équation" r:id="rId14" imgW="165100" imgH="177800" progId="Equation.3">
                  <p:embed/>
                </p:oleObj>
              </mc:Choice>
              <mc:Fallback>
                <p:oleObj name="Équation" r:id="rId14" imgW="1651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1960" y="5157192"/>
                        <a:ext cx="3540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2585203568"/>
              </p:ext>
            </p:extLst>
          </p:nvPr>
        </p:nvGraphicFramePr>
        <p:xfrm>
          <a:off x="5220072" y="5085184"/>
          <a:ext cx="407987" cy="439737"/>
        </p:xfrm>
        <a:graphic>
          <a:graphicData uri="http://schemas.openxmlformats.org/presentationml/2006/ole">
            <mc:AlternateContent xmlns:mc="http://schemas.openxmlformats.org/markup-compatibility/2006">
              <mc:Choice xmlns:v="urn:schemas-microsoft-com:vml" Requires="v">
                <p:oleObj spid="_x0000_s75825" name="Équation" r:id="rId16" imgW="190500" imgH="203200" progId="Equation.3">
                  <p:embed/>
                </p:oleObj>
              </mc:Choice>
              <mc:Fallback>
                <p:oleObj name="Équation" r:id="rId16" imgW="190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072" y="5085184"/>
                        <a:ext cx="4079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6986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Loi des grands nombres</a:t>
            </a:r>
            <a:endParaRPr lang="fr-FR" dirty="0"/>
          </a:p>
        </p:txBody>
      </p:sp>
      <p:sp>
        <p:nvSpPr>
          <p:cNvPr id="3" name="Espace réservé du contenu 2"/>
          <p:cNvSpPr>
            <a:spLocks noGrp="1"/>
          </p:cNvSpPr>
          <p:nvPr>
            <p:ph idx="1"/>
          </p:nvPr>
        </p:nvSpPr>
        <p:spPr>
          <a:xfrm>
            <a:off x="529208" y="1463396"/>
            <a:ext cx="8003232" cy="4485884"/>
          </a:xfrm>
        </p:spPr>
        <p:txBody>
          <a:bodyPr>
            <a:normAutofit/>
          </a:bodyPr>
          <a:lstStyle/>
          <a:p>
            <a:pPr algn="just"/>
            <a:r>
              <a:rPr lang="fr-FR" sz="2400" dirty="0">
                <a:latin typeface="Arial" charset="0"/>
                <a:ea typeface="ＭＳ Ｐゴシック" charset="0"/>
              </a:rPr>
              <a:t>La </a:t>
            </a:r>
            <a:r>
              <a:rPr lang="fr-FR" sz="2400" b="1" dirty="0">
                <a:latin typeface="Arial" charset="0"/>
                <a:ea typeface="ＭＳ Ｐゴシック" charset="0"/>
              </a:rPr>
              <a:t>loi des grands nombres</a:t>
            </a:r>
            <a:r>
              <a:rPr lang="fr-FR" sz="2400" dirty="0">
                <a:latin typeface="Arial" charset="0"/>
                <a:ea typeface="ＭＳ Ｐゴシック" charset="0"/>
              </a:rPr>
              <a:t> exprime le fait que, lorsqu’on extrait au hasard des éléments d’un ensemble, plus le nombre d’éléments sélectionnés est grand, plus on s’approche de la composition de l’ensemble dont il est extrait.</a:t>
            </a:r>
          </a:p>
          <a:p>
            <a:pPr algn="just"/>
            <a:endParaRPr lang="fr-FR" sz="2400" dirty="0">
              <a:latin typeface="Arial" charset="0"/>
              <a:ea typeface="ＭＳ Ｐゴシック" charset="0"/>
            </a:endParaRPr>
          </a:p>
          <a:p>
            <a:pPr algn="just"/>
            <a:r>
              <a:rPr lang="fr-FR" sz="2400" dirty="0">
                <a:latin typeface="Arial" charset="0"/>
                <a:ea typeface="ＭＳ Ｐゴシック" charset="0"/>
              </a:rPr>
              <a:t>La </a:t>
            </a:r>
            <a:r>
              <a:rPr lang="fr-FR" sz="2400" b="1" dirty="0">
                <a:latin typeface="Arial" charset="0"/>
                <a:ea typeface="ＭＳ Ｐゴシック" charset="0"/>
              </a:rPr>
              <a:t>précision croît donc avec l’augmentation de la taille de l’échantillon</a:t>
            </a:r>
            <a:r>
              <a:rPr lang="fr-FR" sz="2400" dirty="0">
                <a:latin typeface="Arial" charset="0"/>
                <a:ea typeface="ＭＳ Ｐゴシック" charset="0"/>
              </a:rPr>
              <a:t>. Les grands échantillons sont préférables aux petits, mais l’effet de l’accroissement de l’échantillon est de moins en moins sensible.</a:t>
            </a:r>
          </a:p>
        </p:txBody>
      </p:sp>
    </p:spTree>
    <p:extLst>
      <p:ext uri="{BB962C8B-B14F-4D97-AF65-F5344CB8AC3E}">
        <p14:creationId xmlns:p14="http://schemas.microsoft.com/office/powerpoint/2010/main" val="423003676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atin typeface="Arial" charset="0"/>
                <a:ea typeface="ＭＳ Ｐゴシック" charset="0"/>
              </a:rPr>
              <a:t>Théorie de l’échantillonnage et estimation</a:t>
            </a:r>
          </a:p>
        </p:txBody>
      </p:sp>
      <p:sp>
        <p:nvSpPr>
          <p:cNvPr id="3" name="Espace réservé du contenu 2"/>
          <p:cNvSpPr>
            <a:spLocks noGrp="1"/>
          </p:cNvSpPr>
          <p:nvPr>
            <p:ph idx="1"/>
          </p:nvPr>
        </p:nvSpPr>
        <p:spPr>
          <a:xfrm>
            <a:off x="467544" y="1556792"/>
            <a:ext cx="7211144" cy="4485884"/>
          </a:xfrm>
        </p:spPr>
        <p:txBody>
          <a:bodyPr/>
          <a:lstStyle/>
          <a:p>
            <a:pPr algn="just">
              <a:buFont typeface="Arial"/>
              <a:buChar char="•"/>
              <a:defRPr/>
            </a:pPr>
            <a:r>
              <a:rPr lang="fr-FR" sz="2400" dirty="0" smtClean="0">
                <a:latin typeface="Arial" charset="0"/>
                <a:ea typeface="ＭＳ Ｐゴシック" charset="0"/>
              </a:rPr>
              <a:t>Principe : utiliser les statistiques précédentes pour obtenir des estimations des paramètres de l’ensemble de la population (</a:t>
            </a:r>
            <a:r>
              <a:rPr lang="fr-FR" sz="2400" i="1" dirty="0" smtClean="0">
                <a:latin typeface="Arial" charset="0"/>
                <a:ea typeface="ＭＳ Ｐゴシック" charset="0"/>
              </a:rPr>
              <a:t>i.e.</a:t>
            </a:r>
            <a:r>
              <a:rPr lang="fr-FR" sz="2400" dirty="0" smtClean="0">
                <a:latin typeface="Arial" charset="0"/>
                <a:ea typeface="ＭＳ Ｐゴシック" charset="0"/>
              </a:rPr>
              <a:t> moyennes et variances).</a:t>
            </a:r>
          </a:p>
          <a:p>
            <a:pPr marL="0" indent="0">
              <a:defRPr/>
            </a:pPr>
            <a:endParaRPr lang="fr-FR" sz="2400" dirty="0" smtClean="0">
              <a:latin typeface="Arial" charset="0"/>
              <a:ea typeface="ＭＳ Ｐゴシック" charset="0"/>
            </a:endParaRPr>
          </a:p>
          <a:p>
            <a:pPr>
              <a:buFont typeface="Arial"/>
              <a:buChar char="•"/>
              <a:defRPr/>
            </a:pPr>
            <a:r>
              <a:rPr lang="fr-FR" sz="2400" dirty="0" smtClean="0">
                <a:latin typeface="Arial" charset="0"/>
                <a:ea typeface="ＭＳ Ｐゴシック" charset="0"/>
              </a:rPr>
              <a:t>Mais le même paramètre peut être estimé à l’aide d’estimateurs différents.</a:t>
            </a:r>
          </a:p>
          <a:p>
            <a:pPr marL="0" indent="0">
              <a:defRPr/>
            </a:pPr>
            <a:endParaRPr lang="fr-FR" sz="2400" dirty="0" smtClean="0">
              <a:latin typeface="Arial" charset="0"/>
              <a:ea typeface="ＭＳ Ｐゴシック" charset="0"/>
            </a:endParaRPr>
          </a:p>
          <a:p>
            <a:pPr>
              <a:buFont typeface="Arial"/>
              <a:buChar char="•"/>
              <a:defRPr/>
            </a:pPr>
            <a:r>
              <a:rPr lang="fr-FR" sz="2400" dirty="0" smtClean="0">
                <a:latin typeface="Arial" charset="0"/>
                <a:ea typeface="ＭＳ Ｐゴシック" charset="0"/>
              </a:rPr>
              <a:t>Il faut définir les qualités exigées d’un estimateur : cours prochain sur l’estimation.</a:t>
            </a:r>
            <a:endParaRPr lang="fr-FR" sz="2400" dirty="0">
              <a:latin typeface="Arial" charset="0"/>
              <a:ea typeface="ＭＳ Ｐゴシック" charset="0"/>
            </a:endParaRPr>
          </a:p>
        </p:txBody>
      </p:sp>
    </p:spTree>
    <p:extLst>
      <p:ext uri="{BB962C8B-B14F-4D97-AF65-F5344CB8AC3E}">
        <p14:creationId xmlns:p14="http://schemas.microsoft.com/office/powerpoint/2010/main" val="4776543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64704" y="271849"/>
            <a:ext cx="7543800" cy="852895"/>
          </a:xfrm>
        </p:spPr>
        <p:txBody>
          <a:bodyPr/>
          <a:lstStyle/>
          <a:p>
            <a:pPr>
              <a:defRPr/>
            </a:pPr>
            <a:r>
              <a:rPr lang="fr-FR" sz="3800" dirty="0" smtClean="0"/>
              <a:t>Pour aller plus loin…</a:t>
            </a:r>
            <a:endParaRPr lang="fr-FR" sz="3800" dirty="0"/>
          </a:p>
        </p:txBody>
      </p:sp>
      <p:sp>
        <p:nvSpPr>
          <p:cNvPr id="136195" name="Rectangle 3"/>
          <p:cNvSpPr>
            <a:spLocks noGrp="1" noChangeArrowheads="1"/>
          </p:cNvSpPr>
          <p:nvPr>
            <p:ph type="body" sz="half" idx="1"/>
          </p:nvPr>
        </p:nvSpPr>
        <p:spPr>
          <a:xfrm>
            <a:off x="456703" y="1609626"/>
            <a:ext cx="7859713" cy="4411662"/>
          </a:xfrm>
        </p:spPr>
        <p:txBody>
          <a:bodyPr/>
          <a:lstStyle/>
          <a:p>
            <a:pPr marL="0" indent="0">
              <a:defRPr/>
            </a:pPr>
            <a:r>
              <a:rPr lang="fr-FR" sz="2400" i="1" dirty="0" smtClean="0">
                <a:latin typeface="Arial" charset="0"/>
                <a:ea typeface="ＭＳ Ｐゴシック" charset="0"/>
              </a:rPr>
              <a:t>Les </a:t>
            </a:r>
            <a:r>
              <a:rPr lang="fr-FR" sz="2400" i="1" dirty="0">
                <a:latin typeface="Arial" charset="0"/>
                <a:ea typeface="ＭＳ Ｐゴシック" charset="0"/>
              </a:rPr>
              <a:t>sondages : Principes et </a:t>
            </a:r>
            <a:r>
              <a:rPr lang="fr-FR" sz="2400" i="1" dirty="0" smtClean="0">
                <a:latin typeface="Arial" charset="0"/>
                <a:ea typeface="ＭＳ Ｐゴシック" charset="0"/>
              </a:rPr>
              <a:t>méthodes</a:t>
            </a:r>
            <a:r>
              <a:rPr lang="fr-FR" sz="2400" dirty="0" smtClean="0">
                <a:latin typeface="Arial" charset="0"/>
                <a:ea typeface="ＭＳ Ｐゴシック" charset="0"/>
              </a:rPr>
              <a:t>. de </a:t>
            </a:r>
            <a:r>
              <a:rPr lang="fr-FR" sz="2400" dirty="0">
                <a:latin typeface="Arial" charset="0"/>
                <a:ea typeface="ＭＳ Ｐゴシック" charset="0"/>
              </a:rPr>
              <a:t>Anne-Marie </a:t>
            </a:r>
            <a:r>
              <a:rPr lang="fr-FR" sz="2400" dirty="0" err="1">
                <a:latin typeface="Arial" charset="0"/>
                <a:ea typeface="ＭＳ Ｐゴシック" charset="0"/>
              </a:rPr>
              <a:t>Dussaix</a:t>
            </a:r>
            <a:r>
              <a:rPr lang="fr-FR" sz="2400" dirty="0">
                <a:latin typeface="Arial" charset="0"/>
                <a:ea typeface="ＭＳ Ｐゴシック" charset="0"/>
              </a:rPr>
              <a:t> et Jean-Marie </a:t>
            </a:r>
            <a:r>
              <a:rPr lang="fr-FR" sz="2400" dirty="0" err="1">
                <a:latin typeface="Arial" charset="0"/>
                <a:ea typeface="ＭＳ Ｐゴシック" charset="0"/>
              </a:rPr>
              <a:t>Grosbras</a:t>
            </a:r>
            <a:r>
              <a:rPr lang="fr-FR" sz="2400" dirty="0" smtClean="0">
                <a:latin typeface="Arial" charset="0"/>
                <a:ea typeface="ＭＳ Ｐゴシック" charset="0"/>
              </a:rPr>
              <a:t>,</a:t>
            </a:r>
            <a:endParaRPr lang="fr-FR" sz="2400" dirty="0">
              <a:latin typeface="Arial" charset="0"/>
              <a:ea typeface="ＭＳ Ｐゴシック" charset="0"/>
            </a:endParaRPr>
          </a:p>
          <a:p>
            <a:pPr marL="0" indent="0">
              <a:defRPr/>
            </a:pPr>
            <a:r>
              <a:rPr lang="fr-FR" sz="2400" i="1" dirty="0" smtClean="0">
                <a:latin typeface="Arial" charset="0"/>
                <a:ea typeface="ＭＳ Ｐゴシック" charset="0"/>
              </a:rPr>
              <a:t>Manuel </a:t>
            </a:r>
            <a:r>
              <a:rPr lang="fr-FR" sz="2400" i="1" dirty="0">
                <a:latin typeface="Arial" charset="0"/>
                <a:ea typeface="ＭＳ Ｐゴシック" charset="0"/>
              </a:rPr>
              <a:t>de </a:t>
            </a:r>
            <a:r>
              <a:rPr lang="fr-FR" sz="2400" i="1" dirty="0" smtClean="0">
                <a:latin typeface="Arial" charset="0"/>
                <a:ea typeface="ＭＳ Ｐゴシック" charset="0"/>
              </a:rPr>
              <a:t>Sondages. </a:t>
            </a:r>
            <a:r>
              <a:rPr lang="fr-FR" sz="2400" dirty="0" smtClean="0">
                <a:latin typeface="Arial" charset="0"/>
                <a:ea typeface="ＭＳ Ｐゴシック" charset="0"/>
              </a:rPr>
              <a:t>de</a:t>
            </a:r>
            <a:r>
              <a:rPr lang="fr-FR" sz="2400" i="1" dirty="0" smtClean="0">
                <a:latin typeface="Arial" charset="0"/>
                <a:ea typeface="ＭＳ Ｐゴシック" charset="0"/>
              </a:rPr>
              <a:t> </a:t>
            </a:r>
            <a:r>
              <a:rPr lang="fr-FR" sz="2400" dirty="0">
                <a:latin typeface="Arial" charset="0"/>
                <a:ea typeface="ＭＳ Ｐゴシック" charset="0"/>
              </a:rPr>
              <a:t>Rémy </a:t>
            </a:r>
            <a:r>
              <a:rPr lang="fr-FR" sz="2400" dirty="0" err="1">
                <a:latin typeface="Arial" charset="0"/>
                <a:ea typeface="ＭＳ Ｐゴシック" charset="0"/>
              </a:rPr>
              <a:t>Clairin</a:t>
            </a:r>
            <a:r>
              <a:rPr lang="fr-FR" sz="2400" dirty="0">
                <a:latin typeface="Arial" charset="0"/>
                <a:ea typeface="ＭＳ Ｐゴシック" charset="0"/>
              </a:rPr>
              <a:t> et Philippe Brion</a:t>
            </a:r>
            <a:r>
              <a:rPr lang="fr-FR" sz="2400" dirty="0" smtClean="0">
                <a:latin typeface="Arial" charset="0"/>
                <a:ea typeface="ＭＳ Ｐゴシック" charset="0"/>
              </a:rPr>
              <a:t>,</a:t>
            </a:r>
          </a:p>
          <a:p>
            <a:pPr marL="0" indent="0">
              <a:defRPr/>
            </a:pPr>
            <a:r>
              <a:rPr lang="fr-FR" sz="2400" dirty="0" smtClean="0">
                <a:latin typeface="Arial" charset="0"/>
                <a:ea typeface="ＭＳ Ｐゴシック" charset="0"/>
              </a:rPr>
              <a:t>P.U.F</a:t>
            </a:r>
            <a:r>
              <a:rPr lang="fr-FR" sz="2400" dirty="0">
                <a:latin typeface="Arial" charset="0"/>
                <a:ea typeface="ＭＳ Ｐゴシック" charset="0"/>
              </a:rPr>
              <a:t>., Collection Que sais-je ?, 1993.</a:t>
            </a:r>
          </a:p>
          <a:p>
            <a:pPr marL="0" indent="0">
              <a:defRPr/>
            </a:pPr>
            <a:r>
              <a:rPr lang="fr-FR" sz="2400" i="1" dirty="0" smtClean="0">
                <a:latin typeface="Arial" charset="0"/>
                <a:ea typeface="ＭＳ Ｐゴシック" charset="0"/>
              </a:rPr>
              <a:t>Statistique </a:t>
            </a:r>
            <a:r>
              <a:rPr lang="fr-FR" sz="2400" i="1" dirty="0" err="1">
                <a:latin typeface="Arial" charset="0"/>
                <a:ea typeface="ＭＳ Ｐゴシック" charset="0"/>
              </a:rPr>
              <a:t>inférentielle</a:t>
            </a:r>
            <a:r>
              <a:rPr lang="fr-FR" sz="2400" i="1" dirty="0">
                <a:latin typeface="Arial" charset="0"/>
                <a:ea typeface="ＭＳ Ｐゴシック" charset="0"/>
              </a:rPr>
              <a:t>. Idées, démarches, exemples</a:t>
            </a:r>
            <a:r>
              <a:rPr lang="fr-FR" sz="2400" dirty="0">
                <a:latin typeface="Arial" charset="0"/>
                <a:ea typeface="ＭＳ Ｐゴシック" charset="0"/>
              </a:rPr>
              <a:t>. De </a:t>
            </a:r>
            <a:r>
              <a:rPr lang="fr-FR" sz="2400" dirty="0" err="1">
                <a:latin typeface="Arial" charset="0"/>
                <a:ea typeface="ＭＳ Ｐゴシック" charset="0"/>
              </a:rPr>
              <a:t>Daudin</a:t>
            </a:r>
            <a:r>
              <a:rPr lang="fr-FR" sz="2400" dirty="0">
                <a:latin typeface="Arial" charset="0"/>
                <a:ea typeface="ＭＳ Ｐゴシック" charset="0"/>
              </a:rPr>
              <a:t>, Robin et </a:t>
            </a:r>
            <a:r>
              <a:rPr lang="fr-FR" sz="2400" dirty="0" err="1">
                <a:latin typeface="Arial" charset="0"/>
                <a:ea typeface="ＭＳ Ｐゴシック" charset="0"/>
              </a:rPr>
              <a:t>Vuillet</a:t>
            </a:r>
            <a:r>
              <a:rPr lang="fr-FR" sz="2400" dirty="0">
                <a:latin typeface="Arial" charset="0"/>
                <a:ea typeface="ＭＳ Ｐゴシック" charset="0"/>
              </a:rPr>
              <a:t>. Société française de </a:t>
            </a:r>
            <a:r>
              <a:rPr lang="fr-FR" sz="2400" dirty="0" smtClean="0">
                <a:latin typeface="Arial" charset="0"/>
                <a:ea typeface="ＭＳ Ｐゴシック" charset="0"/>
              </a:rPr>
              <a:t>statistique</a:t>
            </a:r>
          </a:p>
          <a:p>
            <a:pPr marL="0" indent="0">
              <a:defRPr/>
            </a:pPr>
            <a:r>
              <a:rPr lang="fr-FR" sz="2400" i="1" dirty="0" smtClean="0">
                <a:latin typeface="Arial" charset="0"/>
                <a:ea typeface="ＭＳ Ｐゴシック" charset="0"/>
              </a:rPr>
              <a:t>Probabilités, analyse de données et statistique</a:t>
            </a:r>
            <a:r>
              <a:rPr lang="fr-FR" sz="2400" dirty="0" smtClean="0">
                <a:latin typeface="Arial" charset="0"/>
                <a:ea typeface="ＭＳ Ｐゴシック" charset="0"/>
              </a:rPr>
              <a:t>. Gilbert </a:t>
            </a:r>
            <a:r>
              <a:rPr lang="fr-FR" sz="2400" dirty="0" err="1" smtClean="0">
                <a:latin typeface="Arial" charset="0"/>
                <a:ea typeface="ＭＳ Ｐゴシック" charset="0"/>
              </a:rPr>
              <a:t>Saporta</a:t>
            </a:r>
            <a:r>
              <a:rPr lang="fr-FR" sz="2400" dirty="0" smtClean="0">
                <a:latin typeface="Arial" charset="0"/>
                <a:ea typeface="ＭＳ Ｐゴシック" charset="0"/>
              </a:rPr>
              <a:t>. Editions </a:t>
            </a:r>
            <a:r>
              <a:rPr lang="fr-FR" sz="2400" dirty="0" err="1" smtClean="0">
                <a:latin typeface="Arial" charset="0"/>
                <a:ea typeface="ＭＳ Ｐゴシック" charset="0"/>
              </a:rPr>
              <a:t>Technip</a:t>
            </a:r>
            <a:r>
              <a:rPr lang="fr-FR" sz="2400" dirty="0" smtClean="0">
                <a:latin typeface="Arial" charset="0"/>
                <a:ea typeface="ＭＳ Ｐゴシック" charset="0"/>
              </a:rPr>
              <a:t>.</a:t>
            </a:r>
            <a:endParaRPr lang="fr-FR" sz="2400" dirty="0">
              <a:latin typeface="Arial" charset="0"/>
              <a:ea typeface="ＭＳ Ｐゴシック" charset="0"/>
            </a:endParaRPr>
          </a:p>
        </p:txBody>
      </p:sp>
    </p:spTree>
    <p:extLst>
      <p:ext uri="{BB962C8B-B14F-4D97-AF65-F5344CB8AC3E}">
        <p14:creationId xmlns:p14="http://schemas.microsoft.com/office/powerpoint/2010/main" val="3291412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20713"/>
            <a:ext cx="715327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224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92150"/>
            <a:ext cx="71056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094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t>Représentativité et biais</a:t>
            </a:r>
            <a:endParaRPr lang="fr-FR" dirty="0"/>
          </a:p>
        </p:txBody>
      </p:sp>
      <p:sp>
        <p:nvSpPr>
          <p:cNvPr id="3" name="Espace réservé du contenu 2"/>
          <p:cNvSpPr>
            <a:spLocks noGrp="1"/>
          </p:cNvSpPr>
          <p:nvPr>
            <p:ph idx="1"/>
          </p:nvPr>
        </p:nvSpPr>
        <p:spPr>
          <a:xfrm>
            <a:off x="323528" y="1268760"/>
            <a:ext cx="8453437" cy="4894263"/>
          </a:xfrm>
        </p:spPr>
        <p:txBody>
          <a:bodyPr/>
          <a:lstStyle/>
          <a:p>
            <a:pPr algn="just"/>
            <a:r>
              <a:rPr lang="fr-FR" sz="2400" dirty="0">
                <a:latin typeface="Arial" charset="0"/>
                <a:ea typeface="ＭＳ Ｐゴシック" charset="0"/>
              </a:rPr>
              <a:t>Pour nous permettre de généraliser, l'échantillon doit être :</a:t>
            </a:r>
          </a:p>
          <a:p>
            <a:pPr lvl="1" algn="just"/>
            <a:r>
              <a:rPr lang="fr-FR" sz="2400" b="1" dirty="0">
                <a:latin typeface="Arial" charset="0"/>
                <a:ea typeface="ＭＳ Ｐゴシック" charset="0"/>
              </a:rPr>
              <a:t>précis</a:t>
            </a:r>
            <a:r>
              <a:rPr lang="fr-FR" sz="2400" dirty="0">
                <a:latin typeface="Arial" charset="0"/>
                <a:ea typeface="ＭＳ Ｐゴシック" charset="0"/>
              </a:rPr>
              <a:t> : d'une taille suffisante pour que l'erreur d'estimation qu'il introduit soit acceptable. </a:t>
            </a:r>
          </a:p>
          <a:p>
            <a:pPr lvl="1" algn="just"/>
            <a:r>
              <a:rPr lang="fr-FR" sz="2400" b="1" dirty="0">
                <a:latin typeface="Arial" charset="0"/>
                <a:ea typeface="ＭＳ Ｐゴシック" charset="0"/>
              </a:rPr>
              <a:t>représentatif </a:t>
            </a:r>
            <a:r>
              <a:rPr lang="fr-FR" sz="2400" dirty="0">
                <a:latin typeface="Arial" charset="0"/>
                <a:ea typeface="ＭＳ Ｐゴシック" charset="0"/>
              </a:rPr>
              <a:t>: sa composition doit être semblable à celle de la population-mère.</a:t>
            </a:r>
          </a:p>
          <a:p>
            <a:pPr lvl="1" algn="just"/>
            <a:r>
              <a:rPr lang="fr-FR" sz="2400" dirty="0">
                <a:latin typeface="Arial" charset="0"/>
                <a:ea typeface="ＭＳ Ｐゴシック" charset="0"/>
              </a:rPr>
              <a:t>Dans le cas d’une enquête/sondage, l’échantillonnage fait partie d’un processus d’élaboration rigoureux.</a:t>
            </a:r>
          </a:p>
          <a:p>
            <a:pPr lvl="1" algn="just"/>
            <a:endParaRPr lang="fr-FR" dirty="0">
              <a:latin typeface="Arial" charset="0"/>
              <a:ea typeface="ＭＳ Ｐゴシック" charset="0"/>
            </a:endParaRPr>
          </a:p>
        </p:txBody>
      </p:sp>
      <p:sp>
        <p:nvSpPr>
          <p:cNvPr id="16387" name="Espace réservé du numéro de diapositive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A72342-DF4E-6B42-A395-40D60D8C1C38}" type="slidenum">
              <a:rPr lang="fr-FR"/>
              <a:pPr/>
              <a:t>9</a:t>
            </a:fld>
            <a:endParaRPr lang="fr-FR"/>
          </a:p>
        </p:txBody>
      </p:sp>
      <p:pic>
        <p:nvPicPr>
          <p:cNvPr id="1638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509120"/>
            <a:ext cx="2676004" cy="17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986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Télécom Bretagne">
  <a:themeElements>
    <a:clrScheme name="Télécom Bretagne">
      <a:dk1>
        <a:srgbClr val="000000"/>
      </a:dk1>
      <a:lt1>
        <a:srgbClr val="FFFFFF"/>
      </a:lt1>
      <a:dk2>
        <a:srgbClr val="A8B50A"/>
      </a:dk2>
      <a:lt2>
        <a:srgbClr val="B8B8B8"/>
      </a:lt2>
      <a:accent1>
        <a:srgbClr val="001489"/>
      </a:accent1>
      <a:accent2>
        <a:srgbClr val="000000"/>
      </a:accent2>
      <a:accent3>
        <a:srgbClr val="6D5047"/>
      </a:accent3>
      <a:accent4>
        <a:srgbClr val="A8B50A"/>
      </a:accent4>
      <a:accent5>
        <a:srgbClr val="A8B50A"/>
      </a:accent5>
      <a:accent6>
        <a:srgbClr val="A8B50A"/>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3103</TotalTime>
  <Words>2554</Words>
  <Application>Microsoft Macintosh PowerPoint</Application>
  <PresentationFormat>Présentation à l'écran (4:3)</PresentationFormat>
  <Paragraphs>506</Paragraphs>
  <Slides>68</Slides>
  <Notes>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68</vt:i4>
      </vt:variant>
    </vt:vector>
  </HeadingPairs>
  <TitlesOfParts>
    <vt:vector size="70" baseType="lpstr">
      <vt:lpstr>Modèle Télécom Bretagne</vt:lpstr>
      <vt:lpstr>Microsoft Equation</vt:lpstr>
      <vt:lpstr>F3B101E Cours 2, partie 1  Méthodes d’échantillonnage</vt:lpstr>
      <vt:lpstr>PLAN</vt:lpstr>
      <vt:lpstr>Présentation PowerPoint</vt:lpstr>
      <vt:lpstr>Echantillonnage</vt:lpstr>
      <vt:lpstr>Principe</vt:lpstr>
      <vt:lpstr>Présentation PowerPoint</vt:lpstr>
      <vt:lpstr>Présentation PowerPoint</vt:lpstr>
      <vt:lpstr>Présentation PowerPoint</vt:lpstr>
      <vt:lpstr>Représentativité et biais</vt:lpstr>
      <vt:lpstr>Présentation PowerPoint</vt:lpstr>
      <vt:lpstr> Méthodes de sondage</vt:lpstr>
      <vt:lpstr>Echantillonnage - Notations</vt:lpstr>
      <vt:lpstr>Quantités d’intérêt</vt:lpstr>
      <vt:lpstr>Notations de l’échantillon</vt:lpstr>
      <vt:lpstr>Les méthodes d’échantillonnage</vt:lpstr>
      <vt:lpstr>Les méthodes aléatoires</vt:lpstr>
      <vt:lpstr>Echantillon aléatoire simple</vt:lpstr>
      <vt:lpstr>L’échantillonnage aléatoire simple</vt:lpstr>
      <vt:lpstr>Comment procéder ?</vt:lpstr>
      <vt:lpstr>Calcul de la probabilité d’inclusion</vt:lpstr>
      <vt:lpstr>Exemple : annuaire téléphonique</vt:lpstr>
      <vt:lpstr>Moyenne et variance</vt:lpstr>
      <vt:lpstr>L’échantillonnage  systématique</vt:lpstr>
      <vt:lpstr>L’échantillonnage  systématique</vt:lpstr>
      <vt:lpstr>L’échantillonnage  systématique</vt:lpstr>
      <vt:lpstr>L’échantillonnage systématique</vt:lpstr>
      <vt:lpstr>L’échantillonnage avec une probabilité proportionnelle à la taille</vt:lpstr>
      <vt:lpstr>Echantillon aléatoire stratifié</vt:lpstr>
      <vt:lpstr>L’échantillonnage stratifié</vt:lpstr>
      <vt:lpstr>L’échantillonnage stratifié</vt:lpstr>
      <vt:lpstr>Quelques exemples</vt:lpstr>
      <vt:lpstr>L’échantillonnage stratifié</vt:lpstr>
      <vt:lpstr>L’échantillonnage stratifié : formules de base</vt:lpstr>
      <vt:lpstr>L’échantillonnage stratifié : variance</vt:lpstr>
      <vt:lpstr>L’échantillonnage stratifié</vt:lpstr>
      <vt:lpstr>Estimation (voir partie 2)</vt:lpstr>
      <vt:lpstr>Comment répartir une taille d’échantillon entre les strates ?</vt:lpstr>
      <vt:lpstr>Comment répartir une taille d’échantillon entre les strates ?</vt:lpstr>
      <vt:lpstr>L’échantillonnage par grappes</vt:lpstr>
      <vt:lpstr>L’échantillonnage par grappes</vt:lpstr>
      <vt:lpstr>Exemple : sondage des élèves de 3ème</vt:lpstr>
      <vt:lpstr>L’échantillonnage à plusieurs degrés</vt:lpstr>
      <vt:lpstr>L’échantillonnage à plusieurs degrés</vt:lpstr>
      <vt:lpstr>Exemple : sondage des élèves de 3ème</vt:lpstr>
      <vt:lpstr>L’échantillonnage à plusieurs phases</vt:lpstr>
      <vt:lpstr>L’échantillonnage à plusieurs phases</vt:lpstr>
      <vt:lpstr>Méthodes non aléatoires</vt:lpstr>
      <vt:lpstr>Méthodes non aléatoires</vt:lpstr>
      <vt:lpstr>Méthodes non aléatoires</vt:lpstr>
      <vt:lpstr>Zoom sur la méthode des quotas</vt:lpstr>
      <vt:lpstr>Zoom sur la méthode des quotas</vt:lpstr>
      <vt:lpstr>Feuille de quotas</vt:lpstr>
      <vt:lpstr>Critique de la méthode</vt:lpstr>
      <vt:lpstr>Les erreurs</vt:lpstr>
      <vt:lpstr> Les erreurs dues à la méthode d’échantillonnage</vt:lpstr>
      <vt:lpstr>Les erreurs dues aux instruments de mesure</vt:lpstr>
      <vt:lpstr>Les enquêtes, source de biais</vt:lpstr>
      <vt:lpstr>Résumé : l’erreur totale </vt:lpstr>
      <vt:lpstr>3. Statistique inférentielle</vt:lpstr>
      <vt:lpstr>Hypothèse fondamentale</vt:lpstr>
      <vt:lpstr>Présentation PowerPoint</vt:lpstr>
      <vt:lpstr>La statistique </vt:lpstr>
      <vt:lpstr>La statistique </vt:lpstr>
      <vt:lpstr>Variance et variance corrigée de</vt:lpstr>
      <vt:lpstr>Cas gaussien</vt:lpstr>
      <vt:lpstr>Loi des grands nombres</vt:lpstr>
      <vt:lpstr>Théorie de l’échantillonnage et estimation</vt:lpstr>
      <vt:lpstr>Pour aller plus loin…</vt:lpstr>
    </vt:vector>
  </TitlesOfParts>
  <Company>Institut Mines-Télécom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Charpenel;Implica</dc:creator>
  <cp:lastModifiedBy>Romain Billot</cp:lastModifiedBy>
  <cp:revision>31</cp:revision>
  <dcterms:created xsi:type="dcterms:W3CDTF">2013-01-04T16:51:24Z</dcterms:created>
  <dcterms:modified xsi:type="dcterms:W3CDTF">2016-10-07T08:45:10Z</dcterms:modified>
</cp:coreProperties>
</file>